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theme/themeOverride1.xml" ContentType="application/vnd.openxmlformats-officedocument.themeOverride+xml"/>
  <Override PartName="/ppt/drawings/drawing1.xml" ContentType="application/vnd.openxmlformats-officedocument.drawingml.chartshapes+xml"/>
  <Override PartName="/ppt/notesSlides/notesSlide5.xml" ContentType="application/vnd.openxmlformats-officedocument.presentationml.notesSlide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8" r:id="rId2"/>
    <p:sldId id="257" r:id="rId3"/>
    <p:sldId id="286" r:id="rId4"/>
    <p:sldId id="273" r:id="rId5"/>
    <p:sldId id="278" r:id="rId6"/>
    <p:sldId id="285" r:id="rId7"/>
    <p:sldId id="293" r:id="rId8"/>
    <p:sldId id="283" r:id="rId9"/>
    <p:sldId id="290" r:id="rId10"/>
    <p:sldId id="282" r:id="rId11"/>
    <p:sldId id="288" r:id="rId12"/>
    <p:sldId id="292" r:id="rId13"/>
    <p:sldId id="274" r:id="rId14"/>
    <p:sldId id="287" r:id="rId15"/>
    <p:sldId id="28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5918"/>
    <a:srgbClr val="73FB79"/>
    <a:srgbClr val="FF7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3347"/>
    <p:restoredTop sz="95255"/>
  </p:normalViewPr>
  <p:slideViewPr>
    <p:cSldViewPr snapToGrid="0" snapToObjects="1">
      <p:cViewPr>
        <p:scale>
          <a:sx n="80" d="100"/>
          <a:sy n="80" d="100"/>
        </p:scale>
        <p:origin x="176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3928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poisson.zhou/Documents/&#22823;&#30086;&#24037;&#20316;&#35760;&#24405;/&#33286;&#24773;&#20135;&#21697;&#25968;&#25454;&#23637;&#31034;&#21407;&#22411;v0.5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Users/poisson.zhou/Documents/&#22823;&#30086;&#24037;&#20316;&#35760;&#24405;/&#33286;&#24773;&#20135;&#21697;&#25968;&#25454;&#23637;&#31034;&#21407;&#22411;v0.5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oleObject" Target="file:///E:\&#33150;&#35759;&#24037;&#20316;&#35760;&#24405;\&#20020;&#26102;&#20998;&#26512;&#26679;&#26412;&#25968;&#25454;\&#24212;&#29992;&#23453;&#21508;&#25512;&#33616;&#20301;&#36716;&#21270;&#29575;\&#26639;&#30446;&#27010;&#20917;.xls" TargetMode="External"/><Relationship Id="rId3" Type="http://schemas.openxmlformats.org/officeDocument/2006/relationships/chartUserShapes" Target="../drawings/drawing1.xm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localhost/Users/poisson.zhou/Documents/&#22823;&#30086;&#24037;&#20316;&#35760;&#24405;/&#33286;&#24773;&#20307;&#31995;/&#33286;&#24773;&#20135;&#21697;&#25968;&#25454;&#23637;&#31034;&#21407;&#22411;v0.5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localhost/Users/poisson.zhou/Documents/&#22823;&#30086;&#24037;&#20316;&#35760;&#24405;/&#33286;&#24773;&#20135;&#21697;&#25968;&#25454;&#23637;&#31034;&#21407;&#22411;v0.5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r>
              <a:rPr lang="zh-CN" altLang="en-US" b="1" i="0" dirty="0" smtClean="0">
                <a:latin typeface="Microsoft YaHei" charset="0"/>
                <a:ea typeface="Microsoft YaHei" charset="0"/>
                <a:cs typeface="Microsoft YaHei" charset="0"/>
              </a:rPr>
              <a:t>搜索热度趋势</a:t>
            </a:r>
            <a:endParaRPr lang="zh-CN" b="1" i="0" dirty="0">
              <a:latin typeface="Microsoft YaHei" charset="0"/>
              <a:ea typeface="Microsoft YaHei" charset="0"/>
              <a:cs typeface="Microsoft YaHei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Microsoft YaHei" charset="0"/>
              <a:ea typeface="Microsoft YaHei" charset="0"/>
              <a:cs typeface="Microsoft YaHei" charset="0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舆情产品功能原型!$H$20</c:f>
              <c:strCache>
                <c:ptCount val="1"/>
                <c:pt idx="0">
                  <c:v>行业基数</c:v>
                </c:pt>
              </c:strCache>
            </c:strRef>
          </c:tx>
          <c:spPr>
            <a:ln w="31750" cap="rnd">
              <a:solidFill>
                <a:srgbClr val="0070C0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rgbClr val="00B0F0"/>
              </a:solidFill>
              <a:ln>
                <a:noFill/>
              </a:ln>
              <a:effectLst/>
            </c:spPr>
          </c:marker>
          <c:dLbls>
            <c:spPr>
              <a:solidFill>
                <a:srgbClr val="0070C0"/>
              </a:solidFill>
              <a:ln>
                <a:solidFill>
                  <a:schemeClr val="bg1"/>
                </a:solidFill>
              </a:ln>
              <a:effectLst>
                <a:outerShdw blurRad="50800" dist="50800" dir="5400000" algn="ctr" rotWithShape="0">
                  <a:schemeClr val="bg1"/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Microsoft YaHei" charset="0"/>
                    <a:ea typeface="Microsoft YaHei" charset="0"/>
                    <a:cs typeface="Microsoft YaHei" charset="0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舆情产品功能原型!$G$21:$G$25</c:f>
              <c:numCache>
                <c:formatCode>m/d/yy</c:formatCode>
                <c:ptCount val="5"/>
                <c:pt idx="0">
                  <c:v>42491.0</c:v>
                </c:pt>
                <c:pt idx="1">
                  <c:v>42492.0</c:v>
                </c:pt>
                <c:pt idx="2">
                  <c:v>42493.0</c:v>
                </c:pt>
                <c:pt idx="3">
                  <c:v>42494.0</c:v>
                </c:pt>
              </c:numCache>
            </c:numRef>
          </c:cat>
          <c:val>
            <c:numRef>
              <c:f>舆情产品功能原型!$H$21:$H$25</c:f>
              <c:numCache>
                <c:formatCode>General</c:formatCode>
                <c:ptCount val="5"/>
                <c:pt idx="0">
                  <c:v>500.0</c:v>
                </c:pt>
                <c:pt idx="1">
                  <c:v>520.0</c:v>
                </c:pt>
                <c:pt idx="2">
                  <c:v>580.0</c:v>
                </c:pt>
                <c:pt idx="3">
                  <c:v>516.0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舆情产品功能原型!$I$20</c:f>
              <c:strCache>
                <c:ptCount val="1"/>
                <c:pt idx="0">
                  <c:v>DJI品牌热度</c:v>
                </c:pt>
              </c:strCache>
            </c:strRef>
          </c:tx>
          <c:spPr>
            <a:ln w="31750" cap="rnd">
              <a:solidFill>
                <a:srgbClr val="C00000"/>
              </a:solidFill>
              <a:round/>
            </a:ln>
            <a:effectLst/>
          </c:spPr>
          <c:marker>
            <c:symbol val="circle"/>
            <c:size val="17"/>
            <c:spPr>
              <a:solidFill>
                <a:schemeClr val="accent2"/>
              </a:solidFill>
              <a:ln>
                <a:noFill/>
              </a:ln>
              <a:effectLst/>
            </c:spPr>
          </c:marker>
          <c:dLbls>
            <c:spPr>
              <a:solidFill>
                <a:srgbClr val="C00000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Microsoft YaHei" charset="0"/>
                    <a:ea typeface="Microsoft YaHei" charset="0"/>
                    <a:cs typeface="Microsoft YaHei" charset="0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舆情产品功能原型!$G$21:$G$25</c:f>
              <c:numCache>
                <c:formatCode>m/d/yy</c:formatCode>
                <c:ptCount val="5"/>
                <c:pt idx="0">
                  <c:v>42491.0</c:v>
                </c:pt>
                <c:pt idx="1">
                  <c:v>42492.0</c:v>
                </c:pt>
                <c:pt idx="2">
                  <c:v>42493.0</c:v>
                </c:pt>
                <c:pt idx="3">
                  <c:v>42494.0</c:v>
                </c:pt>
              </c:numCache>
            </c:numRef>
          </c:cat>
          <c:val>
            <c:numRef>
              <c:f>舆情产品功能原型!$I$21:$I$25</c:f>
              <c:numCache>
                <c:formatCode>General</c:formatCode>
                <c:ptCount val="5"/>
                <c:pt idx="0">
                  <c:v>1000.0</c:v>
                </c:pt>
                <c:pt idx="1">
                  <c:v>1030.0</c:v>
                </c:pt>
                <c:pt idx="2">
                  <c:v>1250.0</c:v>
                </c:pt>
                <c:pt idx="3">
                  <c:v>1400.0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30724896"/>
        <c:axId val="-2131192848"/>
      </c:lineChart>
      <c:dateAx>
        <c:axId val="-2130724896"/>
        <c:scaling>
          <c:orientation val="minMax"/>
        </c:scaling>
        <c:delete val="0"/>
        <c:axPos val="b"/>
        <c:numFmt formatCode="m/d/yy" sourceLinked="1"/>
        <c:majorTickMark val="out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CN"/>
          </a:p>
        </c:txPr>
        <c:crossAx val="-2131192848"/>
        <c:crosses val="autoZero"/>
        <c:auto val="1"/>
        <c:lblOffset val="100"/>
        <c:baseTimeUnit val="days"/>
      </c:dateAx>
      <c:valAx>
        <c:axId val="-2131192848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-21307248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Microsoft YaHei" charset="0"/>
              <a:ea typeface="Microsoft YaHei" charset="0"/>
              <a:cs typeface="Microsoft YaHei" charset="0"/>
            </a:defRPr>
          </a:pPr>
          <a:endParaRPr lang="zh-CN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bg1">
          <a:lumMod val="95000"/>
        </a:schemeClr>
      </a:solidFill>
      <a:round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77977781388938"/>
          <c:y val="0.137612427862146"/>
          <c:w val="0.566638457575981"/>
          <c:h val="0.751851410640091"/>
        </c:manualLayout>
      </c:layout>
      <c:barChart>
        <c:barDir val="bar"/>
        <c:grouping val="clustered"/>
        <c:varyColors val="0"/>
        <c:ser>
          <c:idx val="0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</c:dPt>
          <c:dPt>
            <c:idx val="3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c:spPr>
          </c:dPt>
          <c:dPt>
            <c:idx val="4"/>
            <c:invertIfNegative val="0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c:spPr>
          </c:dPt>
          <c:dPt>
            <c:idx val="5"/>
            <c:invertIfNegative val="0"/>
            <c:bubble3D val="0"/>
            <c:spPr>
              <a:solidFill>
                <a:srgbClr val="C00000"/>
              </a:solidFill>
              <a:ln>
                <a:solidFill>
                  <a:schemeClr val="bg1"/>
                </a:solidFill>
              </a:ln>
              <a:effectLst/>
            </c:spPr>
          </c:dPt>
          <c:cat>
            <c:strRef>
              <c:f>工作表2!$D$19:$D$24</c:f>
              <c:strCache>
                <c:ptCount val="6"/>
                <c:pt idx="0">
                  <c:v>零度探险者Xplorer</c:v>
                </c:pt>
                <c:pt idx="1">
                  <c:v>Typhoon H</c:v>
                </c:pt>
                <c:pt idx="2">
                  <c:v>Yuneec Q500 </c:v>
                </c:pt>
                <c:pt idx="3">
                  <c:v>Phomton 4</c:v>
                </c:pt>
                <c:pt idx="4">
                  <c:v>DJIS 900</c:v>
                </c:pt>
                <c:pt idx="5">
                  <c:v>Inspire 1 Pro</c:v>
                </c:pt>
              </c:strCache>
            </c:strRef>
          </c:cat>
          <c:val>
            <c:numRef>
              <c:f>工作表2!$E$19:$E$24</c:f>
              <c:numCache>
                <c:formatCode>General</c:formatCode>
                <c:ptCount val="6"/>
                <c:pt idx="0">
                  <c:v>400.0</c:v>
                </c:pt>
                <c:pt idx="1">
                  <c:v>680.0</c:v>
                </c:pt>
                <c:pt idx="2">
                  <c:v>560.0</c:v>
                </c:pt>
                <c:pt idx="3">
                  <c:v>780.0</c:v>
                </c:pt>
                <c:pt idx="4">
                  <c:v>800.0</c:v>
                </c:pt>
                <c:pt idx="5">
                  <c:v>1000.0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932578608"/>
        <c:axId val="-932575216"/>
      </c:barChart>
      <c:catAx>
        <c:axId val="-93257860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CN"/>
          </a:p>
        </c:txPr>
        <c:crossAx val="-932575216"/>
        <c:crosses val="autoZero"/>
        <c:auto val="1"/>
        <c:lblAlgn val="ctr"/>
        <c:lblOffset val="100"/>
        <c:noMultiLvlLbl val="0"/>
      </c:catAx>
      <c:valAx>
        <c:axId val="-93257521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CN"/>
          </a:p>
        </c:txPr>
        <c:crossAx val="-932578608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28575" cap="flat" cmpd="sng" algn="ctr">
      <a:solidFill>
        <a:schemeClr val="bg1"/>
      </a:solidFill>
      <a:round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21157815868463"/>
          <c:y val="0.204594581927259"/>
          <c:w val="0.933484552418172"/>
          <c:h val="0.753487897346165"/>
        </c:manualLayout>
      </c:layout>
      <c:radarChart>
        <c:radarStyle val="fill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每日生鲜</c:v>
                </c:pt>
              </c:strCache>
            </c:strRef>
          </c:tx>
          <c:spPr>
            <a:solidFill>
              <a:srgbClr val="3B95D2"/>
            </a:solidFill>
            <a:ln w="25400">
              <a:noFill/>
            </a:ln>
            <a:effectLst>
              <a:outerShdw blurRad="50800" dist="12700" dir="2700000" algn="tl" rotWithShape="0">
                <a:prstClr val="black">
                  <a:alpha val="40000"/>
                </a:prstClr>
              </a:outerShdw>
            </a:effectLst>
          </c:spPr>
          <c:dLbls>
            <c:dLbl>
              <c:idx val="0"/>
              <c:layout>
                <c:manualLayout>
                  <c:x val="0.0093403385872737"/>
                  <c:y val="-0.0476190476190476"/>
                </c:manualLayout>
              </c:layout>
              <c:tx>
                <c:rich>
                  <a:bodyPr/>
                  <a:lstStyle/>
                  <a:p>
                    <a:r>
                      <a:rPr lang="zh-CN" altLang="en-US" baseline="0" dirty="0" smtClean="0"/>
                      <a:t>媒体指数</a:t>
                    </a:r>
                    <a:r>
                      <a:rPr lang="zh-CN" altLang="en-US" baseline="0" dirty="0"/>
                      <a:t>
</a:t>
                    </a:r>
                    <a:fld id="{BA35C36C-445D-7E4E-834A-4ECFFE4B82AB}" type="VALUE">
                      <a:rPr lang="en-US" altLang="zh-CN" baseline="0"/>
                      <a:pPr/>
                      <a:t>[值]</a:t>
                    </a:fld>
                    <a:endParaRPr lang="zh-CN" altLang="en-US" baseline="0" dirty="0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1"/>
              <c:layout>
                <c:manualLayout>
                  <c:x val="0.0513718622300058"/>
                  <c:y val="-0.0208333333333333"/>
                </c:manualLayout>
              </c:layout>
              <c:tx>
                <c:rich>
                  <a:bodyPr/>
                  <a:lstStyle/>
                  <a:p>
                    <a:r>
                      <a:rPr lang="zh-CN" altLang="en-US" baseline="0" dirty="0" smtClean="0"/>
                      <a:t>成长指数</a:t>
                    </a:r>
                  </a:p>
                  <a:p>
                    <a:fld id="{F00A9DA4-377E-FC4E-9CC4-5732FFEB7497}" type="VALUE">
                      <a:rPr lang="en-US" altLang="zh-CN" baseline="0" smtClean="0"/>
                      <a:pPr/>
                      <a:t>[值]</a:t>
                    </a:fld>
                    <a:endParaRPr lang="zh-CN" altLang="en-US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5CB6B338-7A51-444B-B841-BEF885E2E64D}" type="CATEGORYNAME">
                      <a:rPr lang="zh-CN" altLang="en-US" smtClean="0">
                        <a:solidFill>
                          <a:srgbClr val="C00000"/>
                        </a:solidFill>
                      </a:rPr>
                      <a:pPr/>
                      <a:t>[类别名称]</a:t>
                    </a:fld>
                    <a:r>
                      <a:rPr lang="zh-CN" altLang="en-US" baseline="0" dirty="0"/>
                      <a:t>
</a:t>
                    </a:r>
                    <a:fld id="{F04CE3B2-AA57-4842-9CD0-8BA72E8B0E8B}" type="VALUE">
                      <a:rPr lang="en-US" altLang="zh-CN" baseline="0"/>
                      <a:pPr/>
                      <a:t>[值]</a:t>
                    </a:fld>
                    <a:endParaRPr lang="zh-CN" altLang="en-US" baseline="0" dirty="0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3"/>
              <c:layout>
                <c:manualLayout>
                  <c:x val="-0.0910683012259194"/>
                  <c:y val="0.122023809523809"/>
                </c:manualLayout>
              </c:layout>
              <c:tx>
                <c:rich>
                  <a:bodyPr/>
                  <a:lstStyle/>
                  <a:p>
                    <a:fld id="{B8DC6183-5C4C-6D43-BC17-4C0D2E8D744A}" type="CATEGORYNAME">
                      <a:rPr lang="zh-CN" altLang="en-US">
                        <a:solidFill>
                          <a:srgbClr val="7030A0"/>
                        </a:solidFill>
                      </a:rPr>
                      <a:pPr/>
                      <a:t>[类别名称]</a:t>
                    </a:fld>
                    <a:r>
                      <a:rPr lang="zh-CN" altLang="en-US" baseline="0" dirty="0">
                        <a:solidFill>
                          <a:srgbClr val="7030A0"/>
                        </a:solidFill>
                      </a:rPr>
                      <a:t>
</a:t>
                    </a:r>
                    <a:fld id="{BDE6D281-D6EF-0E48-AE98-8C4C146DE75F}" type="VALUE">
                      <a:rPr lang="en-US" altLang="zh-CN" baseline="0"/>
                      <a:pPr/>
                      <a:t>[值]</a:t>
                    </a:fld>
                    <a:endParaRPr lang="zh-CN" altLang="en-US" baseline="0" dirty="0">
                      <a:solidFill>
                        <a:srgbClr val="7030A0"/>
                      </a:solidFill>
                    </a:endParaRP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4"/>
              <c:layout>
                <c:manualLayout>
                  <c:x val="-0.0723876240513719"/>
                  <c:y val="-0.0357142857142858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200" b="1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defRPr>
                </a:pPr>
                <a:endParaRPr lang="zh-CN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Sheet1!$C$2:$G$2</c:f>
              <c:strCache>
                <c:ptCount val="5"/>
                <c:pt idx="0">
                  <c:v>增长指数</c:v>
                </c:pt>
                <c:pt idx="1">
                  <c:v>潜力基数</c:v>
                </c:pt>
                <c:pt idx="2">
                  <c:v>搜索指数</c:v>
                </c:pt>
                <c:pt idx="3">
                  <c:v>偏好指数</c:v>
                </c:pt>
                <c:pt idx="4">
                  <c:v>口碑指数</c:v>
                </c:pt>
              </c:strCache>
            </c:strRef>
          </c:cat>
          <c:val>
            <c:numRef>
              <c:f>Sheet1!$C$3:$G$3</c:f>
              <c:numCache>
                <c:formatCode>General</c:formatCode>
                <c:ptCount val="5"/>
                <c:pt idx="0">
                  <c:v>800.0</c:v>
                </c:pt>
                <c:pt idx="1">
                  <c:v>780.0</c:v>
                </c:pt>
                <c:pt idx="2">
                  <c:v>980.0</c:v>
                </c:pt>
                <c:pt idx="3">
                  <c:v>550.0</c:v>
                </c:pt>
                <c:pt idx="4">
                  <c:v>680.0</c:v>
                </c:pt>
              </c:numCache>
            </c:numRef>
          </c:val>
        </c:ser>
        <c:ser>
          <c:idx val="1"/>
          <c:order val="1"/>
          <c:tx>
            <c:strRef>
              <c:f>Sheet1!$B$4</c:f>
              <c:strCache>
                <c:ptCount val="1"/>
                <c:pt idx="0">
                  <c:v>顺丰优选</c:v>
                </c:pt>
              </c:strCache>
            </c:strRef>
          </c:tx>
          <c:spPr>
            <a:solidFill>
              <a:srgbClr val="DA4C56">
                <a:alpha val="60000"/>
              </a:srgbClr>
            </a:solidFill>
            <a:ln>
              <a:noFill/>
            </a:ln>
          </c:spPr>
          <c:cat>
            <c:strRef>
              <c:f>Sheet1!$C$2:$G$2</c:f>
              <c:strCache>
                <c:ptCount val="5"/>
                <c:pt idx="0">
                  <c:v>增长指数</c:v>
                </c:pt>
                <c:pt idx="1">
                  <c:v>潜力基数</c:v>
                </c:pt>
                <c:pt idx="2">
                  <c:v>搜索指数</c:v>
                </c:pt>
                <c:pt idx="3">
                  <c:v>偏好指数</c:v>
                </c:pt>
                <c:pt idx="4">
                  <c:v>口碑指数</c:v>
                </c:pt>
              </c:strCache>
            </c:strRef>
          </c:cat>
          <c:val>
            <c:numRef>
              <c:f>Sheet1!$C$4:$G$4</c:f>
              <c:numCache>
                <c:formatCode>General</c:formatCode>
                <c:ptCount val="5"/>
                <c:pt idx="0">
                  <c:v>600.0</c:v>
                </c:pt>
                <c:pt idx="1">
                  <c:v>900.0</c:v>
                </c:pt>
                <c:pt idx="2">
                  <c:v>750.0</c:v>
                </c:pt>
                <c:pt idx="3">
                  <c:v>900.0</c:v>
                </c:pt>
                <c:pt idx="4">
                  <c:v>830.0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30736432"/>
        <c:axId val="-2131538208"/>
      </c:radarChart>
      <c:catAx>
        <c:axId val="-2130736432"/>
        <c:scaling>
          <c:orientation val="minMax"/>
        </c:scaling>
        <c:delete val="1"/>
        <c:axPos val="b"/>
        <c:majorGridlines/>
        <c:numFmt formatCode="General" sourceLinked="0"/>
        <c:majorTickMark val="out"/>
        <c:minorTickMark val="none"/>
        <c:tickLblPos val="nextTo"/>
        <c:crossAx val="-2131538208"/>
        <c:crosses val="autoZero"/>
        <c:auto val="1"/>
        <c:lblAlgn val="ctr"/>
        <c:lblOffset val="100"/>
        <c:noMultiLvlLbl val="0"/>
      </c:catAx>
      <c:valAx>
        <c:axId val="-2131538208"/>
        <c:scaling>
          <c:orientation val="minMax"/>
        </c:scaling>
        <c:delete val="0"/>
        <c:axPos val="l"/>
        <c:majorGridlines>
          <c:spPr>
            <a:ln>
              <a:solidFill>
                <a:srgbClr val="FF0000">
                  <a:lumMod val="60000"/>
                  <a:lumOff val="40000"/>
                </a:srgbClr>
              </a:solidFill>
            </a:ln>
          </c:spPr>
        </c:majorGridlines>
        <c:numFmt formatCode="General" sourceLinked="1"/>
        <c:majorTickMark val="none"/>
        <c:minorTickMark val="none"/>
        <c:tickLblPos val="nextTo"/>
        <c:spPr>
          <a:ln>
            <a:solidFill>
              <a:sysClr val="window" lastClr="FFFFFF"/>
            </a:solidFill>
          </a:ln>
        </c:spPr>
        <c:txPr>
          <a:bodyPr/>
          <a:lstStyle/>
          <a:p>
            <a:pPr>
              <a:defRPr>
                <a:noFill/>
              </a:defRPr>
            </a:pPr>
            <a:endParaRPr lang="zh-CN"/>
          </a:p>
        </c:txPr>
        <c:crossAx val="-2130736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externalData r:id="rId2">
    <c:autoUpdate val="0"/>
  </c:externalData>
  <c:userShapes r:id="rId3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tx>
            <c:strRef>
              <c:f>舆情产品功能原型!$C$82</c:f>
              <c:strCache>
                <c:ptCount val="1"/>
                <c:pt idx="0">
                  <c:v>差评</c:v>
                </c:pt>
              </c:strCache>
            </c:strRef>
          </c:tx>
          <c:spPr>
            <a:ln w="38100" cap="flat" cmpd="dbl" algn="ctr">
              <a:solidFill>
                <a:srgbClr val="C00000"/>
              </a:solidFill>
              <a:miter lim="800000"/>
            </a:ln>
            <a:effectLst/>
          </c:spPr>
          <c:marker>
            <c:symbol val="none"/>
          </c:marker>
          <c:dLbls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rgbClr val="7030A0"/>
                      </a:solidFill>
                      <a:latin typeface="Microsoft YaHei" charset="0"/>
                      <a:ea typeface="Microsoft YaHei" charset="0"/>
                      <a:cs typeface="Microsoft YaHei" charset="0"/>
                    </a:defRPr>
                  </a:pPr>
                  <a:endParaRPr lang="zh-CN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" charset="0"/>
                    <a:ea typeface="Microsoft YaHei" charset="0"/>
                    <a:cs typeface="Microsoft YaHei" charset="0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舆情产品功能原型!$B$83:$B$88</c:f>
              <c:numCache>
                <c:formatCode>m/d/yy</c:formatCode>
                <c:ptCount val="6"/>
                <c:pt idx="0">
                  <c:v>42511.0</c:v>
                </c:pt>
                <c:pt idx="1">
                  <c:v>42512.0</c:v>
                </c:pt>
                <c:pt idx="2">
                  <c:v>42513.0</c:v>
                </c:pt>
                <c:pt idx="3">
                  <c:v>42514.0</c:v>
                </c:pt>
                <c:pt idx="4">
                  <c:v>42515.0</c:v>
                </c:pt>
                <c:pt idx="5">
                  <c:v>42516.0</c:v>
                </c:pt>
              </c:numCache>
            </c:numRef>
          </c:cat>
          <c:val>
            <c:numRef>
              <c:f>舆情产品功能原型!$C$83:$C$88</c:f>
              <c:numCache>
                <c:formatCode>General</c:formatCode>
                <c:ptCount val="6"/>
                <c:pt idx="0">
                  <c:v>10.0</c:v>
                </c:pt>
                <c:pt idx="1">
                  <c:v>3.0</c:v>
                </c:pt>
                <c:pt idx="2">
                  <c:v>5.0</c:v>
                </c:pt>
                <c:pt idx="3">
                  <c:v>17.0</c:v>
                </c:pt>
                <c:pt idx="4">
                  <c:v>0.0</c:v>
                </c:pt>
                <c:pt idx="5">
                  <c:v>2.0</c:v>
                </c:pt>
              </c:numCache>
            </c:numRef>
          </c:val>
          <c:smooth val="0"/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-2131237120"/>
        <c:axId val="-2130966416"/>
      </c:lineChart>
      <c:dateAx>
        <c:axId val="-2131237120"/>
        <c:scaling>
          <c:orientation val="minMax"/>
        </c:scaling>
        <c:delete val="0"/>
        <c:axPos val="b"/>
        <c:numFmt formatCode="m/d/yy" sourceLinked="1"/>
        <c:majorTickMark val="out"/>
        <c:minorTickMark val="none"/>
        <c:tickLblPos val="nextTo"/>
        <c:spPr>
          <a:noFill/>
          <a:ln w="3175" cap="flat" cmpd="sng" algn="ctr">
            <a:solidFill>
              <a:schemeClr val="tx1">
                <a:lumMod val="15000"/>
                <a:lumOff val="85000"/>
              </a:schemeClr>
            </a:solidFill>
            <a:round/>
            <a:tailEnd type="none" w="med" len="lg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CN"/>
          </a:p>
        </c:txPr>
        <c:crossAx val="-2130966416"/>
        <c:crosses val="autoZero"/>
        <c:auto val="1"/>
        <c:lblOffset val="100"/>
        <c:baseTimeUnit val="days"/>
      </c:dateAx>
      <c:valAx>
        <c:axId val="-2130966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  <a:alpha val="32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tx1">
                <a:lumMod val="15000"/>
                <a:lumOff val="85000"/>
              </a:schemeClr>
            </a:solidFill>
            <a:round/>
            <a:tailEnd type="none" w="med" len="lg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CN"/>
          </a:p>
        </c:txPr>
        <c:crossAx val="-2131237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989016585728359"/>
          <c:y val="0.12266858322879"/>
          <c:w val="0.516033441188023"/>
          <c:h val="0.781475103381861"/>
        </c:manualLayout>
      </c:layout>
      <c:doughnutChart>
        <c:varyColors val="1"/>
        <c:ser>
          <c:idx val="0"/>
          <c:order val="0"/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rgbClr val="FF7E79"/>
              </a:solidFill>
              <a:ln>
                <a:solidFill>
                  <a:schemeClr val="bg1"/>
                </a:solidFill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rgbClr val="00B0F0"/>
              </a:solidFill>
              <a:ln>
                <a:solidFill>
                  <a:schemeClr val="bg1"/>
                </a:solidFill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2"/>
            <c:bubble3D val="0"/>
            <c:spPr>
              <a:solidFill>
                <a:srgbClr val="73FB79"/>
              </a:solidFill>
              <a:ln>
                <a:solidFill>
                  <a:schemeClr val="bg1"/>
                </a:solidFill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3"/>
            <c:bubble3D val="0"/>
            <c:spPr>
              <a:solidFill>
                <a:srgbClr val="E05918"/>
              </a:solidFill>
              <a:ln>
                <a:solidFill>
                  <a:schemeClr val="bg1"/>
                </a:solidFill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4"/>
            <c:bubble3D val="0"/>
            <c:spPr>
              <a:solidFill>
                <a:srgbClr val="92D050"/>
              </a:solidFill>
              <a:ln>
                <a:solidFill>
                  <a:schemeClr val="bg1"/>
                </a:solidFill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lt1"/>
                    </a:solidFill>
                    <a:latin typeface="Microsoft YaHei" charset="0"/>
                    <a:ea typeface="Microsoft YaHei" charset="0"/>
                    <a:cs typeface="Microsoft YaHei" charset="0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舆情产品功能原型!$B$58:$B$62</c:f>
              <c:strCache>
                <c:ptCount val="5"/>
                <c:pt idx="0">
                  <c:v>优秀推广者</c:v>
                </c:pt>
                <c:pt idx="1">
                  <c:v>粉丝用户</c:v>
                </c:pt>
                <c:pt idx="2">
                  <c:v>一次消费者</c:v>
                </c:pt>
                <c:pt idx="3">
                  <c:v>潜客</c:v>
                </c:pt>
                <c:pt idx="4">
                  <c:v>其他</c:v>
                </c:pt>
              </c:strCache>
            </c:strRef>
          </c:cat>
          <c:val>
            <c:numRef>
              <c:f>舆情产品功能原型!$C$58:$C$62</c:f>
              <c:numCache>
                <c:formatCode>0%</c:formatCode>
                <c:ptCount val="5"/>
                <c:pt idx="0">
                  <c:v>0.05</c:v>
                </c:pt>
                <c:pt idx="1">
                  <c:v>0.25</c:v>
                </c:pt>
                <c:pt idx="2">
                  <c:v>0.15</c:v>
                </c:pt>
                <c:pt idx="3">
                  <c:v>0.5</c:v>
                </c:pt>
                <c:pt idx="4">
                  <c:v>0.1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41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08345521536649"/>
          <c:y val="0.259684189656149"/>
          <c:w val="0.207532078784037"/>
          <c:h val="0.35541692630147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Microsoft YaHei" charset="0"/>
              <a:ea typeface="Microsoft YaHei" charset="0"/>
              <a:cs typeface="Microsoft YaHei" charset="0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>
      <cs:styleClr val="auto"/>
    </cs:fillRef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17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0.18007</cdr:x>
      <cdr:y>0.17348</cdr:y>
    </cdr:from>
    <cdr:to>
      <cdr:x>0.45116</cdr:x>
      <cdr:y>0.29609</cdr:y>
    </cdr:to>
    <cdr:sp macro="" textlink="">
      <cdr:nvSpPr>
        <cdr:cNvPr id="2" name="文本框 3"/>
        <cdr:cNvSpPr txBox="1"/>
      </cdr:nvSpPr>
      <cdr:spPr>
        <a:xfrm xmlns:a="http://schemas.openxmlformats.org/drawingml/2006/main">
          <a:off x="979340" y="740287"/>
          <a:ext cx="1474398" cy="523201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none" rtlCol="0">
          <a:spAutoFit/>
        </a:bodyPr>
        <a:lstStyle xmlns:a="http://schemas.openxmlformats.org/drawingml/2006/main">
          <a:defPPr>
            <a:defRPr lang="zh-CN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marL="285750" indent="-285750">
            <a:buClr>
              <a:schemeClr val="tx2">
                <a:lumMod val="40000"/>
                <a:lumOff val="60000"/>
              </a:schemeClr>
            </a:buClr>
            <a:buFont typeface="Wingdings" panose="05000000000000000000" pitchFamily="2" charset="2"/>
            <a:buChar char="n"/>
          </a:pPr>
          <a:r>
            <a:rPr lang="en-US" altLang="zh-CN" sz="1400" b="1" dirty="0" err="1" smtClean="0">
              <a:latin typeface="微软雅黑" panose="020B0503020204020204" pitchFamily="34" charset="-122"/>
              <a:ea typeface="微软雅黑" panose="020B0503020204020204" pitchFamily="34" charset="-122"/>
            </a:rPr>
            <a:t>Phontom</a:t>
          </a:r>
          <a:r>
            <a:rPr lang="zh-CN" altLang="en-US" sz="1400" b="1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en-US" altLang="zh-CN" sz="1400" b="1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4</a:t>
          </a:r>
        </a:p>
        <a:p xmlns:a="http://schemas.openxmlformats.org/drawingml/2006/main">
          <a:pPr marL="285750" indent="-285750">
            <a:buClr>
              <a:srgbClr val="0066FF"/>
            </a:buClr>
            <a:buFont typeface="Wingdings" panose="05000000000000000000" pitchFamily="2" charset="2"/>
            <a:buChar char="n"/>
          </a:pPr>
          <a:r>
            <a:rPr lang="en-US" altLang="zh-CN" sz="1400" b="1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Typhoon</a:t>
          </a:r>
          <a:r>
            <a:rPr lang="zh-CN" altLang="en-US" sz="1400" b="1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en-US" altLang="zh-CN" sz="1400" b="1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H</a:t>
          </a:r>
          <a:endParaRPr lang="zh-CN" altLang="en-US" sz="14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cdr:txBody>
    </cdr:sp>
  </cdr:relSizeAnchor>
</c:userShapes>
</file>

<file path=ppt/media/image1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7F09A3-C9EA-B64F-97CA-B150CE6488BB}" type="datetimeFigureOut">
              <a:rPr kumimoji="1" lang="zh-CN" altLang="en-US" smtClean="0"/>
              <a:t>16/6/7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0BAFEB-953F-A048-B8F1-D4D048165C0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806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AFEB-953F-A048-B8F1-D4D048165C0A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69877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AFEB-953F-A048-B8F1-D4D048165C0A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4429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AFEB-953F-A048-B8F1-D4D048165C0A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5684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AFEB-953F-A048-B8F1-D4D048165C0A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74675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AFEB-953F-A048-B8F1-D4D048165C0A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451740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AFEB-953F-A048-B8F1-D4D048165C0A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04841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 title="Text Container Shape"/>
          <p:cNvGrpSpPr/>
          <p:nvPr/>
        </p:nvGrpSpPr>
        <p:grpSpPr>
          <a:xfrm>
            <a:off x="2078456" y="1087581"/>
            <a:ext cx="8341894" cy="4668253"/>
            <a:chOff x="2452688" y="1262063"/>
            <a:chExt cx="7286625" cy="4333875"/>
          </a:xfrm>
        </p:grpSpPr>
        <p:sp>
          <p:nvSpPr>
            <p:cNvPr id="175" name="Freeform 159"/>
            <p:cNvSpPr/>
            <p:nvPr/>
          </p:nvSpPr>
          <p:spPr bwMode="auto">
            <a:xfrm>
              <a:off x="2452688" y="1262063"/>
              <a:ext cx="7286625" cy="4333875"/>
            </a:xfrm>
            <a:custGeom>
              <a:avLst/>
              <a:gdLst/>
              <a:ahLst/>
              <a:cxnLst/>
              <a:rect l="0" t="0" r="r" b="b"/>
              <a:pathLst>
                <a:path w="4590" h="2730">
                  <a:moveTo>
                    <a:pt x="200" y="0"/>
                  </a:moveTo>
                  <a:lnTo>
                    <a:pt x="4390" y="0"/>
                  </a:lnTo>
                  <a:lnTo>
                    <a:pt x="4430" y="4"/>
                  </a:lnTo>
                  <a:lnTo>
                    <a:pt x="4468" y="15"/>
                  </a:lnTo>
                  <a:lnTo>
                    <a:pt x="4501" y="33"/>
                  </a:lnTo>
                  <a:lnTo>
                    <a:pt x="4532" y="59"/>
                  </a:lnTo>
                  <a:lnTo>
                    <a:pt x="4555" y="88"/>
                  </a:lnTo>
                  <a:lnTo>
                    <a:pt x="4575" y="123"/>
                  </a:lnTo>
                  <a:lnTo>
                    <a:pt x="4586" y="160"/>
                  </a:lnTo>
                  <a:lnTo>
                    <a:pt x="4590" y="201"/>
                  </a:lnTo>
                  <a:lnTo>
                    <a:pt x="4590" y="2529"/>
                  </a:lnTo>
                  <a:lnTo>
                    <a:pt x="4586" y="2570"/>
                  </a:lnTo>
                  <a:lnTo>
                    <a:pt x="4575" y="2607"/>
                  </a:lnTo>
                  <a:lnTo>
                    <a:pt x="4555" y="2642"/>
                  </a:lnTo>
                  <a:lnTo>
                    <a:pt x="4532" y="2672"/>
                  </a:lnTo>
                  <a:lnTo>
                    <a:pt x="4501" y="2697"/>
                  </a:lnTo>
                  <a:lnTo>
                    <a:pt x="4468" y="2715"/>
                  </a:lnTo>
                  <a:lnTo>
                    <a:pt x="4430" y="2726"/>
                  </a:lnTo>
                  <a:lnTo>
                    <a:pt x="4390" y="2730"/>
                  </a:lnTo>
                  <a:lnTo>
                    <a:pt x="200" y="2730"/>
                  </a:lnTo>
                  <a:lnTo>
                    <a:pt x="160" y="2726"/>
                  </a:lnTo>
                  <a:lnTo>
                    <a:pt x="122" y="2715"/>
                  </a:lnTo>
                  <a:lnTo>
                    <a:pt x="89" y="2697"/>
                  </a:lnTo>
                  <a:lnTo>
                    <a:pt x="58" y="2672"/>
                  </a:lnTo>
                  <a:lnTo>
                    <a:pt x="35" y="2642"/>
                  </a:lnTo>
                  <a:lnTo>
                    <a:pt x="15" y="2607"/>
                  </a:lnTo>
                  <a:lnTo>
                    <a:pt x="4" y="2570"/>
                  </a:lnTo>
                  <a:lnTo>
                    <a:pt x="0" y="2529"/>
                  </a:lnTo>
                  <a:lnTo>
                    <a:pt x="0" y="201"/>
                  </a:lnTo>
                  <a:lnTo>
                    <a:pt x="4" y="160"/>
                  </a:lnTo>
                  <a:lnTo>
                    <a:pt x="15" y="123"/>
                  </a:lnTo>
                  <a:lnTo>
                    <a:pt x="35" y="88"/>
                  </a:lnTo>
                  <a:lnTo>
                    <a:pt x="58" y="59"/>
                  </a:lnTo>
                  <a:lnTo>
                    <a:pt x="89" y="33"/>
                  </a:lnTo>
                  <a:lnTo>
                    <a:pt x="122" y="15"/>
                  </a:lnTo>
                  <a:lnTo>
                    <a:pt x="160" y="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0" name="Freeform 164"/>
            <p:cNvSpPr>
              <a:spLocks noEditPoints="1"/>
            </p:cNvSpPr>
            <p:nvPr/>
          </p:nvSpPr>
          <p:spPr bwMode="auto">
            <a:xfrm>
              <a:off x="2643188" y="1452563"/>
              <a:ext cx="6905625" cy="3952875"/>
            </a:xfrm>
            <a:custGeom>
              <a:avLst/>
              <a:gdLst/>
              <a:ahLst/>
              <a:cxnLst/>
              <a:rect l="0" t="0" r="r" b="b"/>
              <a:pathLst>
                <a:path w="4350" h="2490">
                  <a:moveTo>
                    <a:pt x="80" y="28"/>
                  </a:moveTo>
                  <a:lnTo>
                    <a:pt x="63" y="30"/>
                  </a:lnTo>
                  <a:lnTo>
                    <a:pt x="50" y="38"/>
                  </a:lnTo>
                  <a:lnTo>
                    <a:pt x="38" y="49"/>
                  </a:lnTo>
                  <a:lnTo>
                    <a:pt x="30" y="63"/>
                  </a:lnTo>
                  <a:lnTo>
                    <a:pt x="28" y="79"/>
                  </a:lnTo>
                  <a:lnTo>
                    <a:pt x="28" y="2411"/>
                  </a:lnTo>
                  <a:lnTo>
                    <a:pt x="30" y="2427"/>
                  </a:lnTo>
                  <a:lnTo>
                    <a:pt x="38" y="2441"/>
                  </a:lnTo>
                  <a:lnTo>
                    <a:pt x="50" y="2452"/>
                  </a:lnTo>
                  <a:lnTo>
                    <a:pt x="63" y="2460"/>
                  </a:lnTo>
                  <a:lnTo>
                    <a:pt x="80" y="2462"/>
                  </a:lnTo>
                  <a:lnTo>
                    <a:pt x="4270" y="2462"/>
                  </a:lnTo>
                  <a:lnTo>
                    <a:pt x="4287" y="2460"/>
                  </a:lnTo>
                  <a:lnTo>
                    <a:pt x="4300" y="2452"/>
                  </a:lnTo>
                  <a:lnTo>
                    <a:pt x="4312" y="2441"/>
                  </a:lnTo>
                  <a:lnTo>
                    <a:pt x="4320" y="2427"/>
                  </a:lnTo>
                  <a:lnTo>
                    <a:pt x="4322" y="2411"/>
                  </a:lnTo>
                  <a:lnTo>
                    <a:pt x="4322" y="79"/>
                  </a:lnTo>
                  <a:lnTo>
                    <a:pt x="4320" y="63"/>
                  </a:lnTo>
                  <a:lnTo>
                    <a:pt x="4312" y="49"/>
                  </a:lnTo>
                  <a:lnTo>
                    <a:pt x="4300" y="38"/>
                  </a:lnTo>
                  <a:lnTo>
                    <a:pt x="4287" y="30"/>
                  </a:lnTo>
                  <a:lnTo>
                    <a:pt x="4270" y="28"/>
                  </a:lnTo>
                  <a:lnTo>
                    <a:pt x="80" y="28"/>
                  </a:lnTo>
                  <a:close/>
                  <a:moveTo>
                    <a:pt x="80" y="0"/>
                  </a:moveTo>
                  <a:lnTo>
                    <a:pt x="4270" y="0"/>
                  </a:lnTo>
                  <a:lnTo>
                    <a:pt x="4295" y="4"/>
                  </a:lnTo>
                  <a:lnTo>
                    <a:pt x="4317" y="16"/>
                  </a:lnTo>
                  <a:lnTo>
                    <a:pt x="4334" y="33"/>
                  </a:lnTo>
                  <a:lnTo>
                    <a:pt x="4346" y="54"/>
                  </a:lnTo>
                  <a:lnTo>
                    <a:pt x="4350" y="79"/>
                  </a:lnTo>
                  <a:lnTo>
                    <a:pt x="4350" y="2411"/>
                  </a:lnTo>
                  <a:lnTo>
                    <a:pt x="4346" y="2436"/>
                  </a:lnTo>
                  <a:lnTo>
                    <a:pt x="4334" y="2457"/>
                  </a:lnTo>
                  <a:lnTo>
                    <a:pt x="4317" y="2474"/>
                  </a:lnTo>
                  <a:lnTo>
                    <a:pt x="4295" y="2486"/>
                  </a:lnTo>
                  <a:lnTo>
                    <a:pt x="4270" y="2490"/>
                  </a:lnTo>
                  <a:lnTo>
                    <a:pt x="80" y="2490"/>
                  </a:lnTo>
                  <a:lnTo>
                    <a:pt x="55" y="2486"/>
                  </a:lnTo>
                  <a:lnTo>
                    <a:pt x="33" y="2474"/>
                  </a:lnTo>
                  <a:lnTo>
                    <a:pt x="16" y="2457"/>
                  </a:lnTo>
                  <a:lnTo>
                    <a:pt x="4" y="2436"/>
                  </a:lnTo>
                  <a:lnTo>
                    <a:pt x="0" y="2411"/>
                  </a:lnTo>
                  <a:lnTo>
                    <a:pt x="0" y="79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3" y="16"/>
                  </a:lnTo>
                  <a:lnTo>
                    <a:pt x="55" y="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solidFill>
                <a:schemeClr val="bg1">
                  <a:lumMod val="65000"/>
                </a:schemeClr>
              </a:solidFill>
              <a:prstDash val="solid"/>
              <a:round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sp>
        <p:cxnSp>
          <p:nvCxnSpPr>
            <p:cNvPr id="185" name="Straight Connector 184"/>
            <p:cNvCxnSpPr/>
            <p:nvPr/>
          </p:nvCxnSpPr>
          <p:spPr>
            <a:xfrm>
              <a:off x="3728430" y="3862794"/>
              <a:ext cx="4735138" cy="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84743" y="6296730"/>
            <a:ext cx="2743200" cy="365125"/>
          </a:xfrm>
        </p:spPr>
        <p:txBody>
          <a:bodyPr/>
          <a:lstStyle>
            <a:lvl1pPr algn="ctr">
              <a:defRPr b="1">
                <a:solidFill>
                  <a:schemeClr val="bg2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fld id="{BB02557A-7053-4340-A874-8AB926A8EDA1}" type="datetimeFigureOut">
              <a:rPr lang="en-US" smtClean="0"/>
              <a:pPr/>
              <a:t>6/7/16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40910" y="6296730"/>
            <a:ext cx="4114800" cy="365125"/>
          </a:xfrm>
        </p:spPr>
        <p:txBody>
          <a:bodyPr/>
          <a:lstStyle>
            <a:lvl1pPr algn="ctr">
              <a:defRPr b="1">
                <a:solidFill>
                  <a:schemeClr val="bg2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076" y="6296730"/>
            <a:ext cx="2781542" cy="365125"/>
          </a:xfrm>
        </p:spPr>
        <p:txBody>
          <a:bodyPr anchor="ctr"/>
          <a:lstStyle>
            <a:lvl1pPr algn="ctr">
              <a:defRPr sz="1200" b="1">
                <a:solidFill>
                  <a:schemeClr val="bg2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2301" y="2117558"/>
            <a:ext cx="6174204" cy="1554736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lnSpc>
                <a:spcPct val="105000"/>
              </a:lnSpc>
              <a:defRPr sz="3900" b="1" baseline="0">
                <a:solidFill>
                  <a:schemeClr val="tx2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4584" y="4176131"/>
            <a:ext cx="4566474" cy="1038807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000" b="1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ctr">
              <a:defRPr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fld id="{BB02557A-7053-4340-A874-8AB926A8EDA1}" type="datetimeFigureOut">
              <a:rPr lang="en-US" smtClean="0"/>
              <a:pPr/>
              <a:t>6/7/16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7245" y="406173"/>
            <a:ext cx="9647628" cy="729048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chemeClr val="bg1">
                    <a:lumMod val="5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2085" y="1499745"/>
            <a:ext cx="9647628" cy="4691893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二级</a:t>
            </a:r>
          </a:p>
          <a:p>
            <a:pPr lvl="2"/>
            <a:r>
              <a:rPr lang="zh-CN" altLang="en-US" dirty="0" smtClean="0"/>
              <a:t>三级</a:t>
            </a:r>
          </a:p>
          <a:p>
            <a:pPr lvl="3"/>
            <a:r>
              <a:rPr lang="zh-CN" altLang="en-US" dirty="0" smtClean="0"/>
              <a:t>四级</a:t>
            </a:r>
          </a:p>
          <a:p>
            <a:pPr lvl="4"/>
            <a:r>
              <a:rPr lang="zh-CN" altLang="en-US" dirty="0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0825" y="6266570"/>
            <a:ext cx="3017520" cy="365125"/>
          </a:xfrm>
        </p:spPr>
        <p:txBody>
          <a:bodyPr/>
          <a:lstStyle>
            <a:lvl1pPr>
              <a:defRPr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fld id="{BB02557A-7053-4340-A874-8AB926A8EDA1}" type="datetimeFigureOut">
              <a:rPr lang="en-US" smtClean="0"/>
              <a:pPr/>
              <a:t>6/7/16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47245" y="6266571"/>
            <a:ext cx="6234113" cy="365125"/>
          </a:xfrm>
        </p:spPr>
        <p:txBody>
          <a:bodyPr/>
          <a:lstStyle>
            <a:lvl1pPr>
              <a:defRPr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endParaRPr lang="en-US" dirty="0"/>
          </a:p>
        </p:txBody>
      </p:sp>
      <p:sp>
        <p:nvSpPr>
          <p:cNvPr id="6" name="五边形 5"/>
          <p:cNvSpPr/>
          <p:nvPr userDrawn="1"/>
        </p:nvSpPr>
        <p:spPr>
          <a:xfrm>
            <a:off x="778833" y="449565"/>
            <a:ext cx="568412" cy="547525"/>
          </a:xfrm>
          <a:prstGeom prst="homePlate">
            <a:avLst>
              <a:gd name="adj" fmla="val 3469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19156" y="1499745"/>
            <a:ext cx="8770571" cy="4691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dirty="0" smtClean="0"/>
              <a:t>二级</a:t>
            </a:r>
          </a:p>
          <a:p>
            <a:pPr lvl="2"/>
            <a:r>
              <a:rPr lang="zh-CN" altLang="en-US" dirty="0" smtClean="0"/>
              <a:t>三级</a:t>
            </a:r>
          </a:p>
          <a:p>
            <a:pPr lvl="3"/>
            <a:r>
              <a:rPr lang="zh-CN" altLang="en-US" dirty="0" smtClean="0"/>
              <a:t>四级</a:t>
            </a:r>
          </a:p>
          <a:p>
            <a:pPr lvl="4"/>
            <a:r>
              <a:rPr lang="zh-CN" altLang="en-US" dirty="0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61071" y="62966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BB02557A-7053-4340-A874-8AB926A8EDA1}" type="datetimeFigureOut">
              <a:rPr lang="en-US" dirty="0"/>
              <a:pPr/>
              <a:t>6/7/16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3699" y="6296615"/>
            <a:ext cx="5667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2368" y="290191"/>
            <a:ext cx="1884348" cy="6042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4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Rule Line"/>
          <p:cNvCxnSpPr/>
          <p:nvPr/>
        </p:nvCxnSpPr>
        <p:spPr>
          <a:xfrm>
            <a:off x="1558411" y="1261611"/>
            <a:ext cx="8770571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5" r:id="rId2"/>
    <p:sldLayoutId id="2147483650" r:id="rId3"/>
  </p:sldLayoutIdLst>
  <p:txStyles>
    <p:titleStyle>
      <a:lvl1pPr algn="l" defTabSz="914400" rtl="0" eaLnBrk="1" latinLnBrk="0" hangingPunct="1">
        <a:lnSpc>
          <a:spcPct val="99000"/>
        </a:lnSpc>
        <a:spcBef>
          <a:spcPct val="0"/>
        </a:spcBef>
        <a:buNone/>
        <a:defRPr sz="4400" kern="1200">
          <a:solidFill>
            <a:schemeClr val="tx2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2000" kern="1200">
          <a:solidFill>
            <a:schemeClr val="tx2">
              <a:lumMod val="75000"/>
              <a:lumOff val="25000"/>
            </a:schemeClr>
          </a:solidFill>
          <a:latin typeface="Microsoft YaHei" charset="0"/>
          <a:ea typeface="Microsoft YaHei" charset="0"/>
          <a:cs typeface="Microsoft YaHei" charset="0"/>
        </a:defRPr>
      </a:lvl1pPr>
      <a:lvl2pPr marL="6400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800" kern="1200">
          <a:solidFill>
            <a:schemeClr val="tx2">
              <a:lumMod val="75000"/>
              <a:lumOff val="25000"/>
            </a:schemeClr>
          </a:solidFill>
          <a:latin typeface="Microsoft YaHei" charset="0"/>
          <a:ea typeface="Microsoft YaHei" charset="0"/>
          <a:cs typeface="Microsoft YaHei" charset="0"/>
        </a:defRPr>
      </a:lvl2pPr>
      <a:lvl3pPr marL="9601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600" i="1" kern="1200">
          <a:solidFill>
            <a:schemeClr val="tx2">
              <a:lumMod val="75000"/>
              <a:lumOff val="25000"/>
            </a:schemeClr>
          </a:solidFill>
          <a:latin typeface="Microsoft YaHei" charset="0"/>
          <a:ea typeface="Microsoft YaHei" charset="0"/>
          <a:cs typeface="Microsoft YaHei" charset="0"/>
        </a:defRPr>
      </a:lvl3pPr>
      <a:lvl4pPr marL="12801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tx2">
              <a:lumMod val="75000"/>
              <a:lumOff val="25000"/>
            </a:schemeClr>
          </a:solidFill>
          <a:latin typeface="Microsoft YaHei" charset="0"/>
          <a:ea typeface="Microsoft YaHei" charset="0"/>
          <a:cs typeface="Microsoft YaHei" charset="0"/>
        </a:defRPr>
      </a:lvl4pPr>
      <a:lvl5pPr marL="160020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tx2">
              <a:lumMod val="75000"/>
              <a:lumOff val="25000"/>
            </a:schemeClr>
          </a:solidFill>
          <a:latin typeface="Microsoft YaHei" charset="0"/>
          <a:ea typeface="Microsoft YaHei" charset="0"/>
          <a:cs typeface="Microsoft YaHei" charset="0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tiff"/><Relationship Id="rId3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2.xml"/><Relationship Id="rId3" Type="http://schemas.openxmlformats.org/officeDocument/2006/relationships/chart" Target="../charts/char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chart" Target="../charts/char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62301" y="2117557"/>
            <a:ext cx="6174204" cy="205857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dirty="0" smtClean="0"/>
              <a:t>DJI</a:t>
            </a:r>
            <a:r>
              <a:rPr kumimoji="1" lang="zh-CN" altLang="en-US" dirty="0" smtClean="0"/>
              <a:t>舆情服务体系</a:t>
            </a:r>
            <a:br>
              <a:rPr kumimoji="1" lang="zh-CN" altLang="en-US" dirty="0" smtClean="0"/>
            </a:br>
            <a:r>
              <a:rPr kumimoji="1" lang="zh-CN" altLang="en-US" sz="3200" dirty="0" smtClean="0">
                <a:solidFill>
                  <a:srgbClr val="C00000"/>
                </a:solidFill>
              </a:rPr>
              <a:t>讨论稿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/>
            <a:r>
              <a:rPr kumimoji="1" lang="en-US" altLang="zh-CN" dirty="0" smtClean="0"/>
              <a:t>DJI-Sentiment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By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Poisson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0744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服务能力：</a:t>
            </a:r>
            <a:r>
              <a:rPr kumimoji="1" lang="zh-CN" altLang="en-US" sz="3600" dirty="0" smtClean="0">
                <a:solidFill>
                  <a:srgbClr val="C00000"/>
                </a:solidFill>
              </a:rPr>
              <a:t>用户指数</a:t>
            </a:r>
            <a:r>
              <a:rPr kumimoji="1" lang="en-US" altLang="zh-CN" sz="2400" dirty="0">
                <a:solidFill>
                  <a:schemeClr val="bg1">
                    <a:lumMod val="50000"/>
                  </a:schemeClr>
                </a:solidFill>
              </a:rPr>
              <a:t>[</a:t>
            </a:r>
            <a:r>
              <a:rPr kumimoji="1" lang="zh-CN" altLang="en-US" sz="2400" dirty="0" smtClean="0">
                <a:solidFill>
                  <a:schemeClr val="bg1">
                    <a:lumMod val="50000"/>
                  </a:schemeClr>
                </a:solidFill>
              </a:rPr>
              <a:t>量化</a:t>
            </a:r>
            <a:r>
              <a:rPr kumimoji="1" lang="zh-CN" altLang="en-US" sz="2400" dirty="0" smtClean="0"/>
              <a:t>分群，</a:t>
            </a:r>
            <a:r>
              <a:rPr kumimoji="1" lang="zh-CN" altLang="en-US" sz="2400" dirty="0" smtClean="0">
                <a:solidFill>
                  <a:schemeClr val="bg1">
                    <a:lumMod val="50000"/>
                  </a:schemeClr>
                </a:solidFill>
              </a:rPr>
              <a:t>偏好</a:t>
            </a:r>
            <a:r>
              <a:rPr kumimoji="1"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,</a:t>
            </a:r>
            <a:r>
              <a:rPr kumimoji="1" lang="zh-CN" altLang="en-US" sz="2400" dirty="0" smtClean="0">
                <a:solidFill>
                  <a:schemeClr val="bg1">
                    <a:lumMod val="50000"/>
                  </a:schemeClr>
                </a:solidFill>
              </a:rPr>
              <a:t>情绪和运营策略</a:t>
            </a:r>
            <a:r>
              <a:rPr kumimoji="1"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]</a:t>
            </a:r>
            <a:endParaRPr kumimoji="1" lang="zh-CN" alt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622" y="1571624"/>
            <a:ext cx="5230513" cy="4271963"/>
          </a:xfrm>
          <a:prstGeom prst="rect">
            <a:avLst/>
          </a:prstGeom>
        </p:spPr>
      </p:pic>
      <p:sp>
        <p:nvSpPr>
          <p:cNvPr id="20" name="椭圆 19"/>
          <p:cNvSpPr/>
          <p:nvPr/>
        </p:nvSpPr>
        <p:spPr>
          <a:xfrm>
            <a:off x="3957628" y="5100637"/>
            <a:ext cx="428626" cy="41433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4424344" y="3538526"/>
            <a:ext cx="233361" cy="247651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3419465" y="3548060"/>
            <a:ext cx="233361" cy="247651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3819515" y="4591050"/>
            <a:ext cx="138113" cy="12382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3600443" y="5072066"/>
            <a:ext cx="138113" cy="12382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4386254" y="4043358"/>
            <a:ext cx="171455" cy="157167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4557709" y="4743450"/>
            <a:ext cx="138113" cy="12382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2400302" y="2071650"/>
            <a:ext cx="177163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用户区域分布</a:t>
            </a:r>
            <a:endParaRPr lang="zh-CN" altLang="en-US" sz="1600" dirty="0">
              <a:solidFill>
                <a:srgbClr val="C00000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845109" y="1555354"/>
            <a:ext cx="18684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zh-CN" altLang="en-US" b="1" dirty="0" smtClean="0">
                <a:solidFill>
                  <a:schemeClr val="bg1">
                    <a:lumMod val="5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用户男女比例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47" name="图表 4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92865128"/>
              </p:ext>
            </p:extLst>
          </p:nvPr>
        </p:nvGraphicFramePr>
        <p:xfrm>
          <a:off x="6101873" y="4215232"/>
          <a:ext cx="4515991" cy="27883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0" name="椭圆 29"/>
          <p:cNvSpPr/>
          <p:nvPr/>
        </p:nvSpPr>
        <p:spPr>
          <a:xfrm>
            <a:off x="3028933" y="4243386"/>
            <a:ext cx="138113" cy="12382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2852717" y="4953008"/>
            <a:ext cx="138113" cy="12382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椭圆 31"/>
          <p:cNvSpPr/>
          <p:nvPr/>
        </p:nvSpPr>
        <p:spPr>
          <a:xfrm flipH="1">
            <a:off x="3686341" y="3024177"/>
            <a:ext cx="165641" cy="161934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椭圆 32"/>
          <p:cNvSpPr/>
          <p:nvPr/>
        </p:nvSpPr>
        <p:spPr>
          <a:xfrm flipH="1">
            <a:off x="5096049" y="2419323"/>
            <a:ext cx="165641" cy="161934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AutoShape 2" descr="/var/folders/x4/nw2zlnxn51v2jsz54blnql580000gn/T/_dji_screenshot_1464746727931.pn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AutoShape 4" descr="/var/folders/x4/nw2zlnxn51v2jsz54blnql580000gn/T/_dji_screenshot_1464746727931.png"/>
          <p:cNvSpPr>
            <a:spLocks noChangeAspect="1" noChangeArrowheads="1"/>
          </p:cNvSpPr>
          <p:nvPr/>
        </p:nvSpPr>
        <p:spPr bwMode="auto">
          <a:xfrm>
            <a:off x="152400" y="15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AutoShape 6" descr="/var/folders/x4/nw2zlnxn51v2jsz54blnql580000gn/T/_dji_screenshot_1464746727931.png"/>
          <p:cNvSpPr>
            <a:spLocks noChangeAspect="1" noChangeArrowheads="1"/>
          </p:cNvSpPr>
          <p:nvPr/>
        </p:nvSpPr>
        <p:spPr bwMode="auto">
          <a:xfrm>
            <a:off x="304800" y="30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AutoShape 8" descr="/var/folders/x4/nw2zlnxn51v2jsz54blnql580000gn/T/_dji_screenshot_1464746727931.png"/>
          <p:cNvSpPr>
            <a:spLocks noChangeAspect="1" noChangeArrowheads="1"/>
          </p:cNvSpPr>
          <p:nvPr/>
        </p:nvSpPr>
        <p:spPr bwMode="auto">
          <a:xfrm>
            <a:off x="457200" y="457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6" name="组 35"/>
          <p:cNvGrpSpPr/>
          <p:nvPr/>
        </p:nvGrpSpPr>
        <p:grpSpPr>
          <a:xfrm>
            <a:off x="6370460" y="1955464"/>
            <a:ext cx="3433577" cy="2215857"/>
            <a:chOff x="6113276" y="1955464"/>
            <a:chExt cx="3433577" cy="2215857"/>
          </a:xfrm>
        </p:grpSpPr>
        <p:pic>
          <p:nvPicPr>
            <p:cNvPr id="43" name="图片 4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35164" y="2279021"/>
              <a:ext cx="752015" cy="1892300"/>
            </a:xfrm>
            <a:prstGeom prst="rect">
              <a:avLst/>
            </a:prstGeom>
          </p:spPr>
        </p:pic>
        <p:grpSp>
          <p:nvGrpSpPr>
            <p:cNvPr id="44" name="组 43"/>
            <p:cNvGrpSpPr/>
            <p:nvPr/>
          </p:nvGrpSpPr>
          <p:grpSpPr>
            <a:xfrm>
              <a:off x="6841246" y="1955464"/>
              <a:ext cx="2705607" cy="584138"/>
              <a:chOff x="7218619" y="2330880"/>
              <a:chExt cx="1844466" cy="369332"/>
            </a:xfrm>
          </p:grpSpPr>
          <p:sp>
            <p:nvSpPr>
              <p:cNvPr id="41" name="矩形 40"/>
              <p:cNvSpPr/>
              <p:nvPr/>
            </p:nvSpPr>
            <p:spPr>
              <a:xfrm>
                <a:off x="7218619" y="2330880"/>
                <a:ext cx="68480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b="1">
                    <a:solidFill>
                      <a:srgbClr val="00B0F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7</a:t>
                </a:r>
                <a:r>
                  <a:rPr lang="en-US" altLang="zh-CN" b="1" smtClean="0">
                    <a:solidFill>
                      <a:srgbClr val="00B0F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5%</a:t>
                </a:r>
                <a:endParaRPr lang="zh-CN" altLang="en-US" dirty="0">
                  <a:solidFill>
                    <a:srgbClr val="00B0F0"/>
                  </a:solidFill>
                </a:endParaRPr>
              </a:p>
            </p:txBody>
          </p:sp>
          <p:sp>
            <p:nvSpPr>
              <p:cNvPr id="42" name="矩形 41"/>
              <p:cNvSpPr/>
              <p:nvPr/>
            </p:nvSpPr>
            <p:spPr>
              <a:xfrm>
                <a:off x="8378282" y="2330880"/>
                <a:ext cx="68480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b="1" smtClean="0">
                    <a:solidFill>
                      <a:srgbClr val="FF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25%</a:t>
                </a:r>
                <a:endParaRPr lang="zh-CN" altLang="en-US" dirty="0">
                  <a:solidFill>
                    <a:srgbClr val="FF0000"/>
                  </a:solidFill>
                </a:endParaRPr>
              </a:p>
            </p:txBody>
          </p:sp>
        </p:grpSp>
        <p:pic>
          <p:nvPicPr>
            <p:cNvPr id="34" name="图片 3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1881" y="2279021"/>
              <a:ext cx="747327" cy="1892300"/>
            </a:xfrm>
            <a:prstGeom prst="rect">
              <a:avLst/>
            </a:prstGeom>
          </p:spPr>
        </p:pic>
        <p:pic>
          <p:nvPicPr>
            <p:cNvPr id="35" name="图片 3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70495" y="2279019"/>
              <a:ext cx="887635" cy="1879600"/>
            </a:xfrm>
            <a:prstGeom prst="rect">
              <a:avLst/>
            </a:prstGeom>
          </p:spPr>
        </p:pic>
        <p:pic>
          <p:nvPicPr>
            <p:cNvPr id="46" name="图片 4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13276" y="2279021"/>
              <a:ext cx="694754" cy="1892300"/>
            </a:xfrm>
            <a:prstGeom prst="rect">
              <a:avLst/>
            </a:prstGeom>
          </p:spPr>
        </p:pic>
      </p:grpSp>
      <p:grpSp>
        <p:nvGrpSpPr>
          <p:cNvPr id="39" name="组 38"/>
          <p:cNvGrpSpPr/>
          <p:nvPr/>
        </p:nvGrpSpPr>
        <p:grpSpPr>
          <a:xfrm rot="20411358">
            <a:off x="5149844" y="3559594"/>
            <a:ext cx="1340432" cy="601771"/>
            <a:chOff x="5237151" y="4669949"/>
            <a:chExt cx="1340432" cy="540097"/>
          </a:xfrm>
        </p:grpSpPr>
        <p:sp>
          <p:nvSpPr>
            <p:cNvPr id="56" name="右箭头 55"/>
            <p:cNvSpPr/>
            <p:nvPr/>
          </p:nvSpPr>
          <p:spPr>
            <a:xfrm rot="1188642">
              <a:off x="5237560" y="4989467"/>
              <a:ext cx="1176414" cy="220579"/>
            </a:xfrm>
            <a:prstGeom prst="rightArrow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8" name="文本框 37"/>
            <p:cNvSpPr txBox="1"/>
            <p:nvPr/>
          </p:nvSpPr>
          <p:spPr>
            <a:xfrm rot="1188642">
              <a:off x="5237151" y="4669949"/>
              <a:ext cx="1340432" cy="3591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000" b="1" i="1" smtClean="0">
                  <a:solidFill>
                    <a:srgbClr val="C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</a:t>
              </a:r>
              <a:r>
                <a:rPr kumimoji="1" lang="zh-CN" altLang="en-US" b="1" dirty="0" smtClean="0">
                  <a:latin typeface="Microsoft YaHei" charset="0"/>
                  <a:ea typeface="Microsoft YaHei" charset="0"/>
                  <a:cs typeface="Microsoft YaHei" charset="0"/>
                </a:rPr>
                <a:t>性别识别</a:t>
              </a:r>
              <a:endParaRPr kumimoji="1" lang="zh-CN" altLang="en-US" b="1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54" name="组 53"/>
          <p:cNvGrpSpPr/>
          <p:nvPr/>
        </p:nvGrpSpPr>
        <p:grpSpPr>
          <a:xfrm rot="20411358">
            <a:off x="9280418" y="3886497"/>
            <a:ext cx="1571264" cy="618837"/>
            <a:chOff x="5127400" y="4672012"/>
            <a:chExt cx="1571264" cy="555418"/>
          </a:xfrm>
        </p:grpSpPr>
        <p:sp>
          <p:nvSpPr>
            <p:cNvPr id="55" name="右箭头 54"/>
            <p:cNvSpPr/>
            <p:nvPr/>
          </p:nvSpPr>
          <p:spPr>
            <a:xfrm rot="1188642">
              <a:off x="5291328" y="5006851"/>
              <a:ext cx="1176414" cy="220579"/>
            </a:xfrm>
            <a:prstGeom prst="rightArrow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7" name="文本框 56"/>
            <p:cNvSpPr txBox="1"/>
            <p:nvPr/>
          </p:nvSpPr>
          <p:spPr>
            <a:xfrm rot="1188642">
              <a:off x="5127400" y="4672012"/>
              <a:ext cx="1571264" cy="3591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000" b="1" i="1" dirty="0" smtClean="0">
                  <a:solidFill>
                    <a:srgbClr val="C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2.</a:t>
              </a:r>
              <a:r>
                <a:rPr kumimoji="1" lang="zh-CN" altLang="en-US" b="1" dirty="0" smtClean="0">
                  <a:latin typeface="Microsoft YaHei" charset="0"/>
                  <a:ea typeface="Microsoft YaHei" charset="0"/>
                  <a:cs typeface="Microsoft YaHei" charset="0"/>
                </a:rPr>
                <a:t>建</a:t>
              </a:r>
              <a:r>
                <a:rPr kumimoji="1" lang="zh-CN" altLang="en-US" b="1" dirty="0">
                  <a:latin typeface="Microsoft YaHei" charset="0"/>
                  <a:ea typeface="Microsoft YaHei" charset="0"/>
                  <a:cs typeface="Microsoft YaHei" charset="0"/>
                </a:rPr>
                <a:t>运营</a:t>
              </a:r>
              <a:r>
                <a:rPr kumimoji="1" lang="zh-CN" altLang="en-US" b="1" dirty="0" smtClean="0">
                  <a:latin typeface="Microsoft YaHei" charset="0"/>
                  <a:ea typeface="Microsoft YaHei" charset="0"/>
                  <a:cs typeface="Microsoft YaHei" charset="0"/>
                </a:rPr>
                <a:t>策略</a:t>
              </a:r>
              <a:endParaRPr kumimoji="1" lang="zh-CN" altLang="en-US" b="1" dirty="0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sp>
        <p:nvSpPr>
          <p:cNvPr id="58" name="右箭头 57"/>
          <p:cNvSpPr/>
          <p:nvPr/>
        </p:nvSpPr>
        <p:spPr>
          <a:xfrm rot="1363567">
            <a:off x="5193255" y="4159322"/>
            <a:ext cx="1288852" cy="318978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9" name="文本框 58"/>
          <p:cNvSpPr txBox="1"/>
          <p:nvPr/>
        </p:nvSpPr>
        <p:spPr>
          <a:xfrm>
            <a:off x="5143092" y="321881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用户画像</a:t>
            </a:r>
            <a:endParaRPr kumimoji="1" lang="zh-CN" altLang="en-US" b="1" dirty="0">
              <a:solidFill>
                <a:srgbClr val="C0000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0" name="文本框 59"/>
          <p:cNvSpPr txBox="1"/>
          <p:nvPr/>
        </p:nvSpPr>
        <p:spPr>
          <a:xfrm rot="1328769">
            <a:off x="4987299" y="4277104"/>
            <a:ext cx="1340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i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1.</a:t>
            </a:r>
            <a:r>
              <a:rPr kumimoji="1" lang="zh-CN" altLang="en-US" b="1" dirty="0" smtClean="0">
                <a:latin typeface="Microsoft YaHei" charset="0"/>
                <a:ea typeface="Microsoft YaHei" charset="0"/>
                <a:cs typeface="Microsoft YaHei" charset="0"/>
              </a:rPr>
              <a:t>用户分群</a:t>
            </a:r>
            <a:endParaRPr kumimoji="1" lang="zh-CN" altLang="en-US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10897184" y="4113049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400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用户</a:t>
            </a:r>
            <a:endParaRPr lang="zh-CN" altLang="en-US" sz="2400" dirty="0">
              <a:solidFill>
                <a:srgbClr val="C00000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6892189" y="4165722"/>
            <a:ext cx="18684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zh-CN" altLang="en-US" b="1" smtClean="0">
                <a:solidFill>
                  <a:schemeClr val="bg1">
                    <a:lumMod val="5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用户身份标签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0498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研发计划：</a:t>
            </a:r>
            <a:r>
              <a:rPr kumimoji="1" lang="zh-CN" altLang="en-US" dirty="0">
                <a:solidFill>
                  <a:srgbClr val="C00000"/>
                </a:solidFill>
              </a:rPr>
              <a:t>项目</a:t>
            </a:r>
            <a:r>
              <a:rPr kumimoji="1" lang="zh-CN" altLang="en-US" sz="3600" dirty="0" smtClean="0">
                <a:solidFill>
                  <a:srgbClr val="C00000"/>
                </a:solidFill>
              </a:rPr>
              <a:t>里程碑</a:t>
            </a:r>
            <a:r>
              <a:rPr kumimoji="1"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[</a:t>
            </a:r>
            <a:r>
              <a:rPr kumimoji="1" lang="zh-CN" altLang="en-US" sz="2400" dirty="0" smtClean="0">
                <a:solidFill>
                  <a:schemeClr val="bg1">
                    <a:lumMod val="50000"/>
                  </a:schemeClr>
                </a:solidFill>
              </a:rPr>
              <a:t>依据数据产品研发方法论</a:t>
            </a:r>
            <a:r>
              <a:rPr kumimoji="1"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]</a:t>
            </a:r>
            <a:endParaRPr kumimoji="1" lang="zh-CN" alt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AutoShape 2" descr="/var/folders/x4/nw2zlnxn51v2jsz54blnql580000gn/T/_dji_screenshot_1464746727931.pn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AutoShape 4" descr="/var/folders/x4/nw2zlnxn51v2jsz54blnql580000gn/T/_dji_screenshot_1464746727931.png"/>
          <p:cNvSpPr>
            <a:spLocks noChangeAspect="1" noChangeArrowheads="1"/>
          </p:cNvSpPr>
          <p:nvPr/>
        </p:nvSpPr>
        <p:spPr bwMode="auto">
          <a:xfrm>
            <a:off x="152400" y="15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AutoShape 6" descr="/var/folders/x4/nw2zlnxn51v2jsz54blnql580000gn/T/_dji_screenshot_1464746727931.png"/>
          <p:cNvSpPr>
            <a:spLocks noChangeAspect="1" noChangeArrowheads="1"/>
          </p:cNvSpPr>
          <p:nvPr/>
        </p:nvSpPr>
        <p:spPr bwMode="auto">
          <a:xfrm>
            <a:off x="304800" y="30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AutoShape 8" descr="/var/folders/x4/nw2zlnxn51v2jsz54blnql580000gn/T/_dji_screenshot_1464746727931.png"/>
          <p:cNvSpPr>
            <a:spLocks noChangeAspect="1" noChangeArrowheads="1"/>
          </p:cNvSpPr>
          <p:nvPr/>
        </p:nvSpPr>
        <p:spPr bwMode="auto">
          <a:xfrm>
            <a:off x="457200" y="457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aphicFrame>
        <p:nvGraphicFramePr>
          <p:cNvPr id="45" name="表格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6942590"/>
              </p:ext>
            </p:extLst>
          </p:nvPr>
        </p:nvGraphicFramePr>
        <p:xfrm>
          <a:off x="1475834" y="1815157"/>
          <a:ext cx="8711446" cy="4641844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338804"/>
                <a:gridCol w="1843087"/>
                <a:gridCol w="771525"/>
                <a:gridCol w="971550"/>
                <a:gridCol w="912688"/>
                <a:gridCol w="963193"/>
                <a:gridCol w="1089514"/>
                <a:gridCol w="821085"/>
              </a:tblGrid>
              <a:tr h="26145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执行事项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关键事项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W1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W2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W3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W4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r>
                        <a:rPr lang="zh-CN" altLang="en-US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</a:tr>
              <a:tr h="34987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团队组建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400" kern="12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整理架构和招聘计划</a:t>
                      </a:r>
                      <a:endParaRPr lang="zh-CN" altLang="en-US" sz="140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91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918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91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91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918"/>
                    </a:solidFill>
                  </a:tcPr>
                </a:tc>
              </a:tr>
              <a:tr h="349879"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sz="16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业务调研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400" kern="12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整体业务方案</a:t>
                      </a:r>
                      <a:r>
                        <a:rPr lang="en-US" altLang="zh-CN" sz="1400" kern="12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[</a:t>
                      </a:r>
                      <a:r>
                        <a:rPr lang="en-US" altLang="zh-CN" sz="1200" b="1" kern="1200" dirty="0" smtClean="0">
                          <a:solidFill>
                            <a:srgbClr val="C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V1.0</a:t>
                      </a:r>
                      <a:r>
                        <a:rPr lang="en-US" altLang="zh-CN" sz="1400" kern="12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]</a:t>
                      </a:r>
                      <a:endParaRPr lang="zh-CN" altLang="en-US" sz="140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3FB7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61458">
                <a:tc vMerge="1">
                  <a:txBody>
                    <a:bodyPr/>
                    <a:lstStyle/>
                    <a:p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产品原型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918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3FB7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U</a:t>
                      </a:r>
                      <a:endParaRPr lang="zh-CN" altLang="en-US" sz="14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61458">
                <a:tc vMerge="1">
                  <a:txBody>
                    <a:bodyPr/>
                    <a:lstStyle/>
                    <a:p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技术准备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3FB79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3FB7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1458"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sz="16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信息调研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品牌关键字和站点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3FB7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3FB7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3FB7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1458">
                <a:tc vMerge="1">
                  <a:txBody>
                    <a:bodyPr/>
                    <a:lstStyle/>
                    <a:p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功能的可行性分析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3FB7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3FB7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3FB7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1458">
                <a:tc vMerge="1">
                  <a:txBody>
                    <a:bodyPr/>
                    <a:lstStyle/>
                    <a:p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数据模型设计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3FB7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3FB7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3FB7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3FB7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07966"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sz="16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技术研发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爬虫研发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91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91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91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57188">
                <a:tc vMerge="1">
                  <a:txBody>
                    <a:bodyPr/>
                    <a:lstStyle/>
                    <a:p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数据模型和数据开发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91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91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91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3FB7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57187">
                <a:tc vMerge="1">
                  <a:txBody>
                    <a:bodyPr/>
                    <a:lstStyle/>
                    <a:p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服务能力开发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91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91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91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52737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6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灰度运营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用户反馈收集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91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91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91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5918"/>
                    </a:solidFill>
                  </a:tcPr>
                </a:tc>
              </a:tr>
              <a:tr h="296452">
                <a:tc vMerge="1">
                  <a:txBody>
                    <a:bodyPr/>
                    <a:lstStyle/>
                    <a:p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系统升级与培训</a:t>
                      </a:r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10671706" y="2644259"/>
            <a:ext cx="999138" cy="369332"/>
          </a:xfrm>
          <a:prstGeom prst="rect">
            <a:avLst/>
          </a:prstGeom>
          <a:solidFill>
            <a:srgbClr val="73FB79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done</a:t>
            </a:r>
            <a:endParaRPr lang="zh-CN" altLang="en-US" dirty="0">
              <a:solidFill>
                <a:srgbClr val="C00000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0671706" y="3139559"/>
            <a:ext cx="999137" cy="369332"/>
          </a:xfrm>
          <a:prstGeom prst="rect">
            <a:avLst/>
          </a:prstGeom>
          <a:solidFill>
            <a:srgbClr val="E05918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doing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10671707" y="3644022"/>
            <a:ext cx="999137" cy="369332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/>
              <a:t>update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5634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执行项目计划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182" y="1338179"/>
            <a:ext cx="10245753" cy="5035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7031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 smtClean="0">
                <a:solidFill>
                  <a:schemeClr val="bg1">
                    <a:lumMod val="65000"/>
                  </a:schemeClr>
                </a:solidFill>
              </a:rPr>
              <a:t>汇报</a:t>
            </a:r>
            <a:r>
              <a:rPr kumimoji="1" lang="zh-CN" altLang="en-US" b="1" dirty="0" smtClean="0"/>
              <a:t>项目概要 </a:t>
            </a:r>
            <a:r>
              <a:rPr kumimoji="1" lang="en-US" altLang="zh-CN" sz="3200" b="1" dirty="0" smtClean="0"/>
              <a:t>[</a:t>
            </a:r>
            <a:r>
              <a:rPr kumimoji="1" lang="en-US" altLang="zh-CN" sz="2800" b="1" dirty="0" smtClean="0">
                <a:solidFill>
                  <a:srgbClr val="C00000"/>
                </a:solidFill>
              </a:rPr>
              <a:t>Project</a:t>
            </a:r>
            <a:r>
              <a:rPr kumimoji="1" lang="zh-CN" altLang="en-US" sz="2800" b="1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sz="2800" b="1" dirty="0" smtClean="0">
                <a:solidFill>
                  <a:srgbClr val="C00000"/>
                </a:solidFill>
              </a:rPr>
              <a:t>Overview</a:t>
            </a:r>
            <a:r>
              <a:rPr kumimoji="1" lang="en-US" altLang="zh-CN" sz="3200" b="1" dirty="0" smtClean="0"/>
              <a:t>]</a:t>
            </a:r>
            <a:endParaRPr kumimoji="1" lang="zh-CN" altLang="en-US" sz="3200" b="1" dirty="0"/>
          </a:p>
        </p:txBody>
      </p:sp>
      <p:sp>
        <p:nvSpPr>
          <p:cNvPr id="3" name="TextBox 18"/>
          <p:cNvSpPr txBox="1">
            <a:spLocks noChangeArrowheads="1"/>
          </p:cNvSpPr>
          <p:nvPr/>
        </p:nvSpPr>
        <p:spPr bwMode="auto">
          <a:xfrm>
            <a:off x="5806328" y="3451072"/>
            <a:ext cx="249299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en-US"/>
            </a:defPPr>
            <a:lvl1pPr>
              <a:lnSpc>
                <a:spcPct val="130000"/>
              </a:lnSpc>
              <a:defRPr sz="2000">
                <a:solidFill>
                  <a:srgbClr val="494949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技术方案和研发计划</a:t>
            </a:r>
            <a:endParaRPr lang="en-US" altLang="zh-CN" dirty="0"/>
          </a:p>
        </p:txBody>
      </p:sp>
      <p:sp>
        <p:nvSpPr>
          <p:cNvPr id="4" name="TextBox 19"/>
          <p:cNvSpPr txBox="1">
            <a:spLocks noChangeArrowheads="1"/>
          </p:cNvSpPr>
          <p:nvPr/>
        </p:nvSpPr>
        <p:spPr bwMode="auto">
          <a:xfrm>
            <a:off x="5825545" y="4955193"/>
            <a:ext cx="1723549" cy="572464"/>
          </a:xfrm>
          <a:prstGeom prst="rect">
            <a:avLst/>
          </a:prstGeom>
          <a:extLst/>
        </p:spPr>
        <p:txBody>
          <a:bodyPr wrap="none">
            <a:spAutoFit/>
          </a:bodyPr>
          <a:lstStyle>
            <a:defPPr>
              <a:defRPr lang="en-US"/>
            </a:defPPr>
            <a:lvl1pPr>
              <a:lnSpc>
                <a:spcPct val="130000"/>
              </a:lnSpc>
              <a:defRPr sz="24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团队与协助</a:t>
            </a:r>
            <a:endParaRPr lang="en-US" altLang="zh-CN" dirty="0"/>
          </a:p>
        </p:txBody>
      </p:sp>
      <p:sp>
        <p:nvSpPr>
          <p:cNvPr id="5" name="椭圆 4"/>
          <p:cNvSpPr/>
          <p:nvPr/>
        </p:nvSpPr>
        <p:spPr>
          <a:xfrm>
            <a:off x="4520362" y="1294935"/>
            <a:ext cx="1006475" cy="1347788"/>
          </a:xfrm>
          <a:custGeom>
            <a:avLst/>
            <a:gdLst/>
            <a:ahLst/>
            <a:cxnLst/>
            <a:rect l="l" t="t" r="r" b="b"/>
            <a:pathLst>
              <a:path w="959230" h="1283265">
                <a:moveTo>
                  <a:pt x="144016" y="0"/>
                </a:moveTo>
                <a:lnTo>
                  <a:pt x="792088" y="0"/>
                </a:lnTo>
                <a:lnTo>
                  <a:pt x="792088" y="442510"/>
                </a:lnTo>
                <a:cubicBezTo>
                  <a:pt x="894990" y="528892"/>
                  <a:pt x="959230" y="658769"/>
                  <a:pt x="959230" y="803650"/>
                </a:cubicBezTo>
                <a:cubicBezTo>
                  <a:pt x="959230" y="1068534"/>
                  <a:pt x="744499" y="1283265"/>
                  <a:pt x="479615" y="1283265"/>
                </a:cubicBezTo>
                <a:cubicBezTo>
                  <a:pt x="214731" y="1283265"/>
                  <a:pt x="0" y="1068534"/>
                  <a:pt x="0" y="803650"/>
                </a:cubicBezTo>
                <a:cubicBezTo>
                  <a:pt x="0" y="669564"/>
                  <a:pt x="55024" y="548329"/>
                  <a:pt x="144016" y="461590"/>
                </a:cubicBezTo>
                <a:close/>
              </a:path>
            </a:pathLst>
          </a:custGeom>
          <a:gradFill flip="none" rotWithShape="1">
            <a:gsLst>
              <a:gs pos="0">
                <a:srgbClr val="015A9D"/>
              </a:gs>
              <a:gs pos="50000">
                <a:srgbClr val="1299FE"/>
              </a:gs>
              <a:gs pos="100000">
                <a:srgbClr val="5BB9FF"/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sp>
        <p:nvSpPr>
          <p:cNvPr id="6" name="椭圆 5"/>
          <p:cNvSpPr/>
          <p:nvPr/>
        </p:nvSpPr>
        <p:spPr>
          <a:xfrm>
            <a:off x="4581480" y="1710214"/>
            <a:ext cx="882651" cy="87829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1600" b="1" dirty="0" smtClean="0">
                <a:solidFill>
                  <a:srgbClr val="0B7FD7"/>
                </a:solidFill>
                <a:latin typeface="微软雅黑" panose="020B0503020204020204" pitchFamily="34" charset="-122"/>
              </a:rPr>
              <a:t>Part</a:t>
            </a:r>
            <a:r>
              <a:rPr lang="zh-CN" altLang="en-US" sz="1600" b="1" dirty="0" smtClean="0">
                <a:solidFill>
                  <a:srgbClr val="0B7FD7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1600" b="1" dirty="0" smtClean="0">
                <a:solidFill>
                  <a:srgbClr val="0B7FD7"/>
                </a:solidFill>
                <a:latin typeface="微软雅黑" panose="020B0503020204020204" pitchFamily="34" charset="-122"/>
              </a:rPr>
              <a:t>1</a:t>
            </a:r>
            <a:endParaRPr lang="en-US" altLang="zh-CN" sz="1600" b="1" dirty="0">
              <a:solidFill>
                <a:srgbClr val="0B7FD7"/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 flipV="1">
            <a:off x="3536547" y="1270874"/>
            <a:ext cx="2949232" cy="48013"/>
          </a:xfrm>
          <a:prstGeom prst="rect">
            <a:avLst/>
          </a:prstGeom>
          <a:gradFill>
            <a:gsLst>
              <a:gs pos="49628">
                <a:srgbClr val="5BB9FF"/>
              </a:gs>
              <a:gs pos="200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 dirty="0"/>
          </a:p>
        </p:txBody>
      </p:sp>
      <p:sp>
        <p:nvSpPr>
          <p:cNvPr id="8" name="椭圆 4"/>
          <p:cNvSpPr/>
          <p:nvPr/>
        </p:nvSpPr>
        <p:spPr>
          <a:xfrm>
            <a:off x="4520362" y="2893549"/>
            <a:ext cx="1006475" cy="1347787"/>
          </a:xfrm>
          <a:custGeom>
            <a:avLst/>
            <a:gdLst/>
            <a:ahLst/>
            <a:cxnLst/>
            <a:rect l="l" t="t" r="r" b="b"/>
            <a:pathLst>
              <a:path w="959230" h="1283265">
                <a:moveTo>
                  <a:pt x="144016" y="0"/>
                </a:moveTo>
                <a:lnTo>
                  <a:pt x="792088" y="0"/>
                </a:lnTo>
                <a:lnTo>
                  <a:pt x="792088" y="442510"/>
                </a:lnTo>
                <a:cubicBezTo>
                  <a:pt x="894990" y="528892"/>
                  <a:pt x="959230" y="658769"/>
                  <a:pt x="959230" y="803650"/>
                </a:cubicBezTo>
                <a:cubicBezTo>
                  <a:pt x="959230" y="1068534"/>
                  <a:pt x="744499" y="1283265"/>
                  <a:pt x="479615" y="1283265"/>
                </a:cubicBezTo>
                <a:cubicBezTo>
                  <a:pt x="214731" y="1283265"/>
                  <a:pt x="0" y="1068534"/>
                  <a:pt x="0" y="803650"/>
                </a:cubicBezTo>
                <a:cubicBezTo>
                  <a:pt x="0" y="669564"/>
                  <a:pt x="55024" y="548329"/>
                  <a:pt x="144016" y="461590"/>
                </a:cubicBezTo>
                <a:close/>
              </a:path>
            </a:pathLst>
          </a:custGeom>
          <a:gradFill flip="none" rotWithShape="1">
            <a:gsLst>
              <a:gs pos="0">
                <a:srgbClr val="D05400"/>
              </a:gs>
              <a:gs pos="50000">
                <a:srgbClr val="FF6500"/>
              </a:gs>
              <a:gs pos="100000">
                <a:srgbClr val="FF9D5B"/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sp>
        <p:nvSpPr>
          <p:cNvPr id="9" name="椭圆 8"/>
          <p:cNvSpPr/>
          <p:nvPr/>
        </p:nvSpPr>
        <p:spPr>
          <a:xfrm>
            <a:off x="4568954" y="3346241"/>
            <a:ext cx="914887" cy="834473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dirty="0" smtClean="0">
                <a:solidFill>
                  <a:srgbClr val="D05400"/>
                </a:solidFill>
                <a:latin typeface="微软雅黑" panose="020B0503020204020204" pitchFamily="34" charset="-122"/>
              </a:rPr>
              <a:t>Part</a:t>
            </a:r>
            <a:r>
              <a:rPr lang="zh-CN" altLang="en-US" dirty="0" smtClean="0">
                <a:solidFill>
                  <a:srgbClr val="D05400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srgbClr val="D05400"/>
                </a:solidFill>
                <a:latin typeface="微软雅黑" panose="020B0503020204020204" pitchFamily="34" charset="-122"/>
              </a:rPr>
              <a:t>2</a:t>
            </a:r>
            <a:endParaRPr lang="en-US" altLang="zh-CN" dirty="0">
              <a:solidFill>
                <a:srgbClr val="D05400"/>
              </a:solidFill>
              <a:latin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 flipV="1">
            <a:off x="3536548" y="2869406"/>
            <a:ext cx="3226050" cy="48013"/>
          </a:xfrm>
          <a:prstGeom prst="rect">
            <a:avLst/>
          </a:prstGeom>
          <a:gradFill>
            <a:gsLst>
              <a:gs pos="49628">
                <a:srgbClr val="FF9D5B"/>
              </a:gs>
              <a:gs pos="200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sp>
        <p:nvSpPr>
          <p:cNvPr id="11" name="椭圆 4"/>
          <p:cNvSpPr/>
          <p:nvPr/>
        </p:nvSpPr>
        <p:spPr>
          <a:xfrm>
            <a:off x="4520362" y="4492160"/>
            <a:ext cx="1006475" cy="1347788"/>
          </a:xfrm>
          <a:custGeom>
            <a:avLst/>
            <a:gdLst/>
            <a:ahLst/>
            <a:cxnLst/>
            <a:rect l="l" t="t" r="r" b="b"/>
            <a:pathLst>
              <a:path w="959230" h="1283265">
                <a:moveTo>
                  <a:pt x="144016" y="0"/>
                </a:moveTo>
                <a:lnTo>
                  <a:pt x="792088" y="0"/>
                </a:lnTo>
                <a:lnTo>
                  <a:pt x="792088" y="442510"/>
                </a:lnTo>
                <a:cubicBezTo>
                  <a:pt x="894990" y="528892"/>
                  <a:pt x="959230" y="658769"/>
                  <a:pt x="959230" y="803650"/>
                </a:cubicBezTo>
                <a:cubicBezTo>
                  <a:pt x="959230" y="1068534"/>
                  <a:pt x="744499" y="1283265"/>
                  <a:pt x="479615" y="1283265"/>
                </a:cubicBezTo>
                <a:cubicBezTo>
                  <a:pt x="214731" y="1283265"/>
                  <a:pt x="0" y="1068534"/>
                  <a:pt x="0" y="803650"/>
                </a:cubicBezTo>
                <a:cubicBezTo>
                  <a:pt x="0" y="669564"/>
                  <a:pt x="55024" y="548329"/>
                  <a:pt x="144016" y="461590"/>
                </a:cubicBezTo>
                <a:close/>
              </a:path>
            </a:pathLst>
          </a:custGeom>
          <a:gradFill flip="none" rotWithShape="1">
            <a:gsLst>
              <a:gs pos="0">
                <a:srgbClr val="5F9127"/>
              </a:gs>
              <a:gs pos="50000">
                <a:srgbClr val="7CBF33"/>
              </a:gs>
              <a:gs pos="100000">
                <a:srgbClr val="93D051"/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sp>
        <p:nvSpPr>
          <p:cNvPr id="12" name="椭圆 11"/>
          <p:cNvSpPr/>
          <p:nvPr/>
        </p:nvSpPr>
        <p:spPr>
          <a:xfrm>
            <a:off x="4575178" y="4955193"/>
            <a:ext cx="914005" cy="834555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dirty="0" smtClean="0">
                <a:solidFill>
                  <a:srgbClr val="5F9127"/>
                </a:solidFill>
                <a:latin typeface="微软雅黑" panose="020B0503020204020204" pitchFamily="34" charset="-122"/>
              </a:rPr>
              <a:t>Part</a:t>
            </a:r>
            <a:r>
              <a:rPr lang="zh-CN" altLang="en-US" dirty="0" smtClean="0">
                <a:solidFill>
                  <a:srgbClr val="5F9127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srgbClr val="5F9127"/>
                </a:solidFill>
                <a:latin typeface="微软雅黑" panose="020B0503020204020204" pitchFamily="34" charset="-122"/>
              </a:rPr>
              <a:t>3</a:t>
            </a:r>
            <a:endParaRPr lang="en-US" altLang="zh-CN" dirty="0">
              <a:solidFill>
                <a:srgbClr val="5F9127"/>
              </a:solidFill>
              <a:latin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 flipV="1">
            <a:off x="3536550" y="4467937"/>
            <a:ext cx="3049141" cy="48013"/>
          </a:xfrm>
          <a:prstGeom prst="rect">
            <a:avLst/>
          </a:prstGeom>
          <a:gradFill>
            <a:gsLst>
              <a:gs pos="49628">
                <a:srgbClr val="93D051"/>
              </a:gs>
              <a:gs pos="200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sp>
        <p:nvSpPr>
          <p:cNvPr id="17" name="矩形 16"/>
          <p:cNvSpPr/>
          <p:nvPr/>
        </p:nvSpPr>
        <p:spPr>
          <a:xfrm>
            <a:off x="5806329" y="1875860"/>
            <a:ext cx="1210588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rgbClr val="49494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项目目标</a:t>
            </a:r>
            <a:endParaRPr lang="en-US" altLang="zh-CN" sz="2000" dirty="0">
              <a:solidFill>
                <a:srgbClr val="49494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519883">
            <a:off x="882453" y="3396444"/>
            <a:ext cx="2294793" cy="303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837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矩形 97"/>
          <p:cNvSpPr/>
          <p:nvPr/>
        </p:nvSpPr>
        <p:spPr>
          <a:xfrm>
            <a:off x="4058157" y="4410520"/>
            <a:ext cx="686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smtClean="0"/>
              <a:t>Abot</a:t>
            </a:r>
            <a:endParaRPr lang="zh-CN" altLang="en-US" b="1" dirty="0"/>
          </a:p>
        </p:txBody>
      </p:sp>
      <p:sp>
        <p:nvSpPr>
          <p:cNvPr id="96" name="矩形 95"/>
          <p:cNvSpPr/>
          <p:nvPr/>
        </p:nvSpPr>
        <p:spPr>
          <a:xfrm>
            <a:off x="5588049" y="4410520"/>
            <a:ext cx="8980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Henry</a:t>
            </a:r>
            <a:endParaRPr lang="zh-CN" altLang="en-US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团队与协作：</a:t>
            </a:r>
            <a:r>
              <a:rPr kumimoji="1" lang="zh-CN" altLang="en-US" sz="3600" dirty="0" smtClean="0">
                <a:solidFill>
                  <a:srgbClr val="C00000"/>
                </a:solidFill>
              </a:rPr>
              <a:t>虚拟团队模式</a:t>
            </a:r>
            <a:r>
              <a:rPr kumimoji="1"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[</a:t>
            </a:r>
            <a:r>
              <a:rPr kumimoji="1" lang="zh-CN" altLang="en-US" sz="2400" dirty="0" smtClean="0">
                <a:solidFill>
                  <a:schemeClr val="bg1">
                    <a:lumMod val="50000"/>
                  </a:schemeClr>
                </a:solidFill>
              </a:rPr>
              <a:t>事件驱动</a:t>
            </a:r>
            <a:r>
              <a:rPr kumimoji="1" lang="zh-CN" altLang="en-US" sz="2400" dirty="0" smtClean="0"/>
              <a:t>，整合资源</a:t>
            </a:r>
            <a:r>
              <a:rPr kumimoji="1"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]</a:t>
            </a:r>
            <a:endParaRPr kumimoji="1" lang="zh-CN" alt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AutoShape 2" descr="/var/folders/x4/nw2zlnxn51v2jsz54blnql580000gn/T/_dji_screenshot_1464746727931.pn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AutoShape 4" descr="/var/folders/x4/nw2zlnxn51v2jsz54blnql580000gn/T/_dji_screenshot_1464746727931.png"/>
          <p:cNvSpPr>
            <a:spLocks noChangeAspect="1" noChangeArrowheads="1"/>
          </p:cNvSpPr>
          <p:nvPr/>
        </p:nvSpPr>
        <p:spPr bwMode="auto">
          <a:xfrm>
            <a:off x="152400" y="15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AutoShape 6" descr="/var/folders/x4/nw2zlnxn51v2jsz54blnql580000gn/T/_dji_screenshot_1464746727931.png"/>
          <p:cNvSpPr>
            <a:spLocks noChangeAspect="1" noChangeArrowheads="1"/>
          </p:cNvSpPr>
          <p:nvPr/>
        </p:nvSpPr>
        <p:spPr bwMode="auto">
          <a:xfrm>
            <a:off x="304800" y="30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AutoShape 8" descr="/var/folders/x4/nw2zlnxn51v2jsz54blnql580000gn/T/_dji_screenshot_1464746727931.png"/>
          <p:cNvSpPr>
            <a:spLocks noChangeAspect="1" noChangeArrowheads="1"/>
          </p:cNvSpPr>
          <p:nvPr/>
        </p:nvSpPr>
        <p:spPr bwMode="auto">
          <a:xfrm>
            <a:off x="457200" y="457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" name="任意形状 48"/>
          <p:cNvSpPr/>
          <p:nvPr/>
        </p:nvSpPr>
        <p:spPr>
          <a:xfrm>
            <a:off x="4124306" y="2075089"/>
            <a:ext cx="1945225" cy="708284"/>
          </a:xfrm>
          <a:custGeom>
            <a:avLst/>
            <a:gdLst>
              <a:gd name="connsiteX0" fmla="*/ 0 w 1554378"/>
              <a:gd name="connsiteY0" fmla="*/ 0 h 804788"/>
              <a:gd name="connsiteX1" fmla="*/ 1554378 w 1554378"/>
              <a:gd name="connsiteY1" fmla="*/ 0 h 804788"/>
              <a:gd name="connsiteX2" fmla="*/ 1554378 w 1554378"/>
              <a:gd name="connsiteY2" fmla="*/ 804788 h 804788"/>
              <a:gd name="connsiteX3" fmla="*/ 0 w 1554378"/>
              <a:gd name="connsiteY3" fmla="*/ 804788 h 804788"/>
              <a:gd name="connsiteX4" fmla="*/ 0 w 1554378"/>
              <a:gd name="connsiteY4" fmla="*/ 0 h 804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4378" h="804788">
                <a:moveTo>
                  <a:pt x="0" y="0"/>
                </a:moveTo>
                <a:lnTo>
                  <a:pt x="1554378" y="0"/>
                </a:lnTo>
                <a:lnTo>
                  <a:pt x="1554378" y="804788"/>
                </a:lnTo>
                <a:lnTo>
                  <a:pt x="0" y="804788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hemeClr val="lt1">
              <a:shade val="80000"/>
              <a:hueOff val="0"/>
              <a:satOff val="0"/>
              <a:lumOff val="0"/>
              <a:alphaOff val="0"/>
            </a:schemeClr>
          </a:lnRef>
          <a:fillRef idx="3">
            <a:schemeClr val="accent5">
              <a:hueOff val="0"/>
              <a:satOff val="0"/>
              <a:lumOff val="0"/>
              <a:alphaOff val="0"/>
            </a:schemeClr>
          </a:fillRef>
          <a:effectRef idx="2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860" tIns="22860" rIns="22860" bIns="113565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1600" b="1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Sponsor</a:t>
            </a:r>
            <a:r>
              <a:rPr lang="zh-CN" altLang="en-US" sz="1600" b="1" kern="120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：</a:t>
            </a:r>
            <a:r>
              <a:rPr lang="en-US" altLang="zh-CN" sz="1600" b="1" kern="1200" dirty="0" err="1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landa</a:t>
            </a:r>
            <a:endParaRPr lang="zh-CN" altLang="en-US" sz="1600" b="1" kern="1200" dirty="0" smtClean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1600" b="1" kern="120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Owner</a:t>
            </a:r>
            <a:r>
              <a:rPr lang="zh-CN" altLang="en-US" sz="1600" b="1" kern="1200" dirty="0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：</a:t>
            </a:r>
            <a:r>
              <a:rPr lang="en-US" altLang="zh-CN" sz="1600" b="1" kern="1200" dirty="0" err="1" smtClean="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poisson</a:t>
            </a:r>
            <a:endParaRPr lang="zh-CN" altLang="en-US" sz="1600" b="1" kern="1200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4803088" y="1392011"/>
            <a:ext cx="2471737" cy="682089"/>
          </a:xfrm>
          <a:prstGeom prst="roundRect">
            <a:avLst/>
          </a:prstGeom>
          <a:gradFill flip="none" rotWithShape="1">
            <a:gsLst>
              <a:gs pos="0">
                <a:srgbClr val="00B0F0">
                  <a:tint val="66000"/>
                  <a:satMod val="160000"/>
                </a:srgbClr>
              </a:gs>
              <a:gs pos="50000">
                <a:srgbClr val="00B0F0">
                  <a:tint val="44500"/>
                  <a:satMod val="160000"/>
                </a:srgbClr>
              </a:gs>
              <a:gs pos="100000">
                <a:srgbClr val="00B0F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400" b="1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rPr>
              <a:t>舆情服务项目</a:t>
            </a:r>
            <a:endParaRPr lang="zh-CN" altLang="en-US" sz="2400" b="1" dirty="0">
              <a:solidFill>
                <a:schemeClr val="tx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4" name="圆角矩形 63"/>
          <p:cNvSpPr/>
          <p:nvPr/>
        </p:nvSpPr>
        <p:spPr>
          <a:xfrm>
            <a:off x="2046771" y="3464073"/>
            <a:ext cx="1445487" cy="682089"/>
          </a:xfrm>
          <a:prstGeom prst="roundRect">
            <a:avLst/>
          </a:pr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0"/>
              <a:satOff val="0"/>
              <a:lumOff val="0"/>
              <a:alphaOff val="0"/>
            </a:schemeClr>
          </a:fillRef>
          <a:effectRef idx="2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860" tIns="22860" rIns="22860" bIns="113565" numCol="1" spcCol="1270" anchor="ctr" anchorCtr="0">
            <a:noAutofit/>
          </a:bodyPr>
          <a:lstStyle/>
          <a:p>
            <a:pPr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 dirty="0" smtClean="0">
                <a:latin typeface="Microsoft YaHei" charset="0"/>
                <a:ea typeface="Microsoft YaHei" charset="0"/>
                <a:cs typeface="Microsoft YaHei" charset="0"/>
              </a:rPr>
              <a:t>产品</a:t>
            </a:r>
          </a:p>
        </p:txBody>
      </p:sp>
      <p:cxnSp>
        <p:nvCxnSpPr>
          <p:cNvPr id="66" name="肘形连接符 65"/>
          <p:cNvCxnSpPr>
            <a:stCxn id="63" idx="2"/>
            <a:endCxn id="64" idx="0"/>
          </p:cNvCxnSpPr>
          <p:nvPr/>
        </p:nvCxnSpPr>
        <p:spPr>
          <a:xfrm rot="5400000">
            <a:off x="3709250" y="1134365"/>
            <a:ext cx="1389973" cy="3269442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圆角矩形 68"/>
          <p:cNvSpPr/>
          <p:nvPr/>
        </p:nvSpPr>
        <p:spPr>
          <a:xfrm>
            <a:off x="3667394" y="3464073"/>
            <a:ext cx="1445487" cy="682089"/>
          </a:xfrm>
          <a:prstGeom prst="roundRect">
            <a:avLst/>
          </a:pr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-6371030"/>
              <a:satOff val="11291"/>
              <a:lumOff val="3987"/>
              <a:alphaOff val="0"/>
            </a:schemeClr>
          </a:fillRef>
          <a:effectRef idx="2">
            <a:schemeClr val="accent4">
              <a:hueOff val="-6371030"/>
              <a:satOff val="11291"/>
              <a:lumOff val="3987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860" tIns="22860" rIns="22860" bIns="113565" numCol="1" spcCol="1270" anchor="ctr" anchorCtr="0">
            <a:noAutofit/>
          </a:bodyPr>
          <a:lstStyle/>
          <a:p>
            <a:pPr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 dirty="0" smtClean="0">
                <a:latin typeface="Microsoft YaHei" charset="0"/>
                <a:ea typeface="Microsoft YaHei" charset="0"/>
                <a:cs typeface="Microsoft YaHei" charset="0"/>
              </a:rPr>
              <a:t>前端</a:t>
            </a:r>
            <a:endParaRPr lang="zh-CN" altLang="en-US" sz="28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0" name="圆角矩形 69"/>
          <p:cNvSpPr/>
          <p:nvPr/>
        </p:nvSpPr>
        <p:spPr>
          <a:xfrm>
            <a:off x="5314339" y="3464073"/>
            <a:ext cx="1445487" cy="682089"/>
          </a:xfrm>
          <a:prstGeom prst="roundRect">
            <a:avLst/>
          </a:pr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-12742060"/>
              <a:satOff val="22582"/>
              <a:lumOff val="7973"/>
              <a:alphaOff val="0"/>
            </a:schemeClr>
          </a:fillRef>
          <a:effectRef idx="2">
            <a:schemeClr val="accent4">
              <a:hueOff val="-12742060"/>
              <a:satOff val="22582"/>
              <a:lumOff val="79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860" tIns="22860" rIns="22860" bIns="113565" numCol="1" spcCol="1270" anchor="ctr" anchorCtr="0">
            <a:noAutofit/>
          </a:bodyPr>
          <a:lstStyle/>
          <a:p>
            <a:pPr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 dirty="0" smtClean="0">
                <a:latin typeface="Microsoft YaHei" charset="0"/>
                <a:ea typeface="Microsoft YaHei" charset="0"/>
                <a:cs typeface="Microsoft YaHei" charset="0"/>
              </a:rPr>
              <a:t>后端</a:t>
            </a:r>
            <a:endParaRPr lang="zh-CN" altLang="en-US" sz="28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6961284" y="3464073"/>
            <a:ext cx="1445487" cy="682089"/>
          </a:xfrm>
          <a:prstGeom prst="roundRect">
            <a:avLst/>
          </a:pr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-19113089"/>
              <a:satOff val="33873"/>
              <a:lumOff val="11960"/>
              <a:alphaOff val="0"/>
            </a:schemeClr>
          </a:fillRef>
          <a:effectRef idx="2">
            <a:schemeClr val="accent4">
              <a:hueOff val="-19113089"/>
              <a:satOff val="33873"/>
              <a:lumOff val="1196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860" tIns="22860" rIns="22860" bIns="113565" numCol="1" spcCol="1270" anchor="ctr" anchorCtr="0">
            <a:noAutofit/>
          </a:bodyPr>
          <a:lstStyle/>
          <a:p>
            <a:pPr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 dirty="0" smtClean="0">
                <a:latin typeface="Microsoft YaHei" charset="0"/>
                <a:ea typeface="Microsoft YaHei" charset="0"/>
                <a:cs typeface="Microsoft YaHei" charset="0"/>
              </a:rPr>
              <a:t>运营</a:t>
            </a:r>
            <a:endParaRPr lang="zh-CN" altLang="en-US" sz="28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4" name="圆角矩形 73"/>
          <p:cNvSpPr/>
          <p:nvPr/>
        </p:nvSpPr>
        <p:spPr>
          <a:xfrm>
            <a:off x="8608229" y="3464073"/>
            <a:ext cx="1445487" cy="682089"/>
          </a:xfrm>
          <a:prstGeom prst="roundRect">
            <a:avLst/>
          </a:pr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hueOff val="-12742060"/>
              <a:satOff val="22582"/>
              <a:lumOff val="7973"/>
              <a:alphaOff val="0"/>
            </a:schemeClr>
          </a:fillRef>
          <a:effectRef idx="2">
            <a:schemeClr val="accent4">
              <a:hueOff val="-12742060"/>
              <a:satOff val="22582"/>
              <a:lumOff val="797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2860" tIns="22860" rIns="22860" bIns="113565" numCol="1" spcCol="1270" anchor="ctr" anchorCtr="0">
            <a:noAutofit/>
          </a:bodyPr>
          <a:lstStyle/>
          <a:p>
            <a:pPr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b="1" dirty="0" smtClean="0">
                <a:latin typeface="Microsoft YaHei" charset="0"/>
                <a:ea typeface="Microsoft YaHei" charset="0"/>
                <a:cs typeface="Microsoft YaHei" charset="0"/>
              </a:rPr>
              <a:t>运维</a:t>
            </a:r>
            <a:endParaRPr lang="zh-CN" altLang="en-US" sz="28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76" name="肘形连接符 75"/>
          <p:cNvCxnSpPr>
            <a:stCxn id="63" idx="2"/>
            <a:endCxn id="69" idx="0"/>
          </p:cNvCxnSpPr>
          <p:nvPr/>
        </p:nvCxnSpPr>
        <p:spPr>
          <a:xfrm rot="5400000">
            <a:off x="4519562" y="1944677"/>
            <a:ext cx="1389973" cy="1648819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肘形连接符 79"/>
          <p:cNvCxnSpPr>
            <a:stCxn id="63" idx="2"/>
            <a:endCxn id="70" idx="0"/>
          </p:cNvCxnSpPr>
          <p:nvPr/>
        </p:nvCxnSpPr>
        <p:spPr>
          <a:xfrm rot="5400000">
            <a:off x="5343034" y="2768149"/>
            <a:ext cx="1389973" cy="1874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肘形连接符 83"/>
          <p:cNvCxnSpPr>
            <a:stCxn id="63" idx="2"/>
            <a:endCxn id="71" idx="0"/>
          </p:cNvCxnSpPr>
          <p:nvPr/>
        </p:nvCxnSpPr>
        <p:spPr>
          <a:xfrm rot="16200000" flipH="1">
            <a:off x="6166506" y="1946550"/>
            <a:ext cx="1389973" cy="1645071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肘形连接符 88"/>
          <p:cNvCxnSpPr>
            <a:stCxn id="63" idx="2"/>
            <a:endCxn id="74" idx="0"/>
          </p:cNvCxnSpPr>
          <p:nvPr/>
        </p:nvCxnSpPr>
        <p:spPr>
          <a:xfrm rot="16200000" flipH="1">
            <a:off x="6989979" y="1123078"/>
            <a:ext cx="1389973" cy="3292016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矩形 93"/>
          <p:cNvSpPr/>
          <p:nvPr/>
        </p:nvSpPr>
        <p:spPr>
          <a:xfrm>
            <a:off x="2376617" y="4410520"/>
            <a:ext cx="8931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 smtClean="0">
                <a:latin typeface="Microsoft YaHei" charset="0"/>
                <a:ea typeface="Microsoft YaHei" charset="0"/>
                <a:cs typeface="Microsoft YaHei" charset="0"/>
              </a:rPr>
              <a:t>Nemo</a:t>
            </a:r>
            <a:endParaRPr lang="zh-CN" altLang="en-US" dirty="0"/>
          </a:p>
        </p:txBody>
      </p:sp>
      <p:sp>
        <p:nvSpPr>
          <p:cNvPr id="99" name="矩形 98"/>
          <p:cNvSpPr/>
          <p:nvPr/>
        </p:nvSpPr>
        <p:spPr>
          <a:xfrm>
            <a:off x="7275704" y="4717203"/>
            <a:ext cx="6261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Kris</a:t>
            </a:r>
            <a:endParaRPr lang="zh-CN" altLang="en-US" dirty="0"/>
          </a:p>
        </p:txBody>
      </p:sp>
      <p:sp>
        <p:nvSpPr>
          <p:cNvPr id="100" name="矩形 99"/>
          <p:cNvSpPr/>
          <p:nvPr/>
        </p:nvSpPr>
        <p:spPr>
          <a:xfrm>
            <a:off x="8723858" y="4402951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smtClean="0">
                <a:latin typeface="Microsoft YaHei" charset="0"/>
                <a:ea typeface="Microsoft YaHei" charset="0"/>
                <a:cs typeface="Microsoft YaHei" charset="0"/>
              </a:rPr>
              <a:t>yangsheng</a:t>
            </a:r>
            <a:endParaRPr lang="zh-CN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5505975" y="4901869"/>
            <a:ext cx="10622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 smtClean="0">
                <a:latin typeface="Microsoft YaHei" charset="0"/>
                <a:ea typeface="Microsoft YaHei" charset="0"/>
                <a:cs typeface="Microsoft YaHei" charset="0"/>
              </a:rPr>
              <a:t>Guowei</a:t>
            </a:r>
            <a:endParaRPr lang="zh-CN" altLang="en-US" dirty="0"/>
          </a:p>
        </p:txBody>
      </p:sp>
      <p:sp>
        <p:nvSpPr>
          <p:cNvPr id="26" name="矩形 25"/>
          <p:cNvSpPr/>
          <p:nvPr/>
        </p:nvSpPr>
        <p:spPr>
          <a:xfrm>
            <a:off x="5559772" y="5884567"/>
            <a:ext cx="10795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Poisson</a:t>
            </a:r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5559772" y="5393218"/>
            <a:ext cx="9546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Arthur</a:t>
            </a:r>
            <a:endParaRPr lang="zh-CN" altLang="en-US" dirty="0"/>
          </a:p>
        </p:txBody>
      </p:sp>
      <p:sp>
        <p:nvSpPr>
          <p:cNvPr id="28" name="矩形 27"/>
          <p:cNvSpPr/>
          <p:nvPr/>
        </p:nvSpPr>
        <p:spPr>
          <a:xfrm>
            <a:off x="7147772" y="5086535"/>
            <a:ext cx="851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latin typeface="Microsoft YaHei" charset="0"/>
                <a:ea typeface="Microsoft YaHei" charset="0"/>
                <a:cs typeface="Microsoft YaHei" charset="0"/>
              </a:rPr>
              <a:t>Ender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7147772" y="4296709"/>
            <a:ext cx="10461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 smtClean="0">
                <a:latin typeface="Microsoft YaHei" charset="0"/>
                <a:ea typeface="Microsoft YaHei" charset="0"/>
                <a:cs typeface="Microsoft YaHei" charset="0"/>
              </a:rPr>
              <a:t>Janoski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8722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8"/>
          <p:cNvSpPr>
            <a:spLocks noChangeArrowheads="1"/>
          </p:cNvSpPr>
          <p:nvPr/>
        </p:nvSpPr>
        <p:spPr bwMode="gray">
          <a:xfrm>
            <a:off x="3874355" y="2697163"/>
            <a:ext cx="3730508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 algn="ctr"/>
            <a:r>
              <a:rPr lang="en-US" altLang="zh-CN" sz="8800" b="1" smtClean="0">
                <a:solidFill>
                  <a:srgbClr val="C00000"/>
                </a:solidFill>
                <a:latin typeface="Yuanti SC" charset="-122"/>
                <a:ea typeface="Yuanti SC" charset="-122"/>
                <a:cs typeface="Yuanti SC" charset="-122"/>
              </a:rPr>
              <a:t>Thanks</a:t>
            </a:r>
            <a:endParaRPr lang="en-US" altLang="zh-CN" sz="8800" b="1" dirty="0">
              <a:solidFill>
                <a:srgbClr val="C00000"/>
              </a:solidFill>
              <a:latin typeface="Yuanti SC" charset="-122"/>
              <a:ea typeface="Yuanti SC" charset="-122"/>
              <a:cs typeface="Yuanti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30441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 smtClean="0">
                <a:solidFill>
                  <a:schemeClr val="bg1">
                    <a:lumMod val="65000"/>
                  </a:schemeClr>
                </a:solidFill>
              </a:rPr>
              <a:t>汇报</a:t>
            </a:r>
            <a:r>
              <a:rPr kumimoji="1" lang="zh-CN" altLang="en-US" b="1" dirty="0" smtClean="0"/>
              <a:t>项目概要 </a:t>
            </a:r>
            <a:r>
              <a:rPr kumimoji="1" lang="en-US" altLang="zh-CN" sz="3200" b="1" dirty="0" smtClean="0"/>
              <a:t>[</a:t>
            </a:r>
            <a:r>
              <a:rPr kumimoji="1" lang="en-US" altLang="zh-CN" sz="2800" b="1" dirty="0" smtClean="0">
                <a:solidFill>
                  <a:srgbClr val="C00000"/>
                </a:solidFill>
              </a:rPr>
              <a:t>Project</a:t>
            </a:r>
            <a:r>
              <a:rPr kumimoji="1" lang="zh-CN" altLang="en-US" sz="2800" b="1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sz="2800" b="1" dirty="0" smtClean="0">
                <a:solidFill>
                  <a:srgbClr val="C00000"/>
                </a:solidFill>
              </a:rPr>
              <a:t>Overview</a:t>
            </a:r>
            <a:r>
              <a:rPr kumimoji="1" lang="en-US" altLang="zh-CN" sz="3200" b="1" dirty="0" smtClean="0"/>
              <a:t>]</a:t>
            </a:r>
            <a:endParaRPr kumimoji="1" lang="zh-CN" altLang="en-US" sz="3200" b="1" dirty="0"/>
          </a:p>
        </p:txBody>
      </p:sp>
      <p:sp>
        <p:nvSpPr>
          <p:cNvPr id="3" name="TextBox 18"/>
          <p:cNvSpPr txBox="1">
            <a:spLocks noChangeArrowheads="1"/>
          </p:cNvSpPr>
          <p:nvPr/>
        </p:nvSpPr>
        <p:spPr bwMode="auto">
          <a:xfrm>
            <a:off x="5806328" y="3451072"/>
            <a:ext cx="4074226" cy="453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>
              <a:lnSpc>
                <a:spcPct val="130000"/>
              </a:lnSpc>
              <a:defRPr sz="2000">
                <a:solidFill>
                  <a:srgbClr val="494949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 smtClean="0"/>
              <a:t>技术方案和研发计划</a:t>
            </a:r>
            <a:endParaRPr lang="en-US" altLang="zh-CN" dirty="0"/>
          </a:p>
        </p:txBody>
      </p:sp>
      <p:sp>
        <p:nvSpPr>
          <p:cNvPr id="4" name="TextBox 19"/>
          <p:cNvSpPr txBox="1">
            <a:spLocks noChangeArrowheads="1"/>
          </p:cNvSpPr>
          <p:nvPr/>
        </p:nvSpPr>
        <p:spPr bwMode="auto">
          <a:xfrm>
            <a:off x="5806330" y="4930141"/>
            <a:ext cx="2784382" cy="56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dirty="0" smtClean="0">
                <a:solidFill>
                  <a:srgbClr val="49494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团队与协助</a:t>
            </a:r>
            <a:endParaRPr lang="en-US" altLang="zh-CN" sz="2000" dirty="0">
              <a:solidFill>
                <a:srgbClr val="49494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4520362" y="1294935"/>
            <a:ext cx="1006475" cy="1347788"/>
          </a:xfrm>
          <a:custGeom>
            <a:avLst/>
            <a:gdLst/>
            <a:ahLst/>
            <a:cxnLst/>
            <a:rect l="l" t="t" r="r" b="b"/>
            <a:pathLst>
              <a:path w="959230" h="1283265">
                <a:moveTo>
                  <a:pt x="144016" y="0"/>
                </a:moveTo>
                <a:lnTo>
                  <a:pt x="792088" y="0"/>
                </a:lnTo>
                <a:lnTo>
                  <a:pt x="792088" y="442510"/>
                </a:lnTo>
                <a:cubicBezTo>
                  <a:pt x="894990" y="528892"/>
                  <a:pt x="959230" y="658769"/>
                  <a:pt x="959230" y="803650"/>
                </a:cubicBezTo>
                <a:cubicBezTo>
                  <a:pt x="959230" y="1068534"/>
                  <a:pt x="744499" y="1283265"/>
                  <a:pt x="479615" y="1283265"/>
                </a:cubicBezTo>
                <a:cubicBezTo>
                  <a:pt x="214731" y="1283265"/>
                  <a:pt x="0" y="1068534"/>
                  <a:pt x="0" y="803650"/>
                </a:cubicBezTo>
                <a:cubicBezTo>
                  <a:pt x="0" y="669564"/>
                  <a:pt x="55024" y="548329"/>
                  <a:pt x="144016" y="461590"/>
                </a:cubicBezTo>
                <a:close/>
              </a:path>
            </a:pathLst>
          </a:custGeom>
          <a:gradFill flip="none" rotWithShape="1">
            <a:gsLst>
              <a:gs pos="0">
                <a:srgbClr val="015A9D"/>
              </a:gs>
              <a:gs pos="50000">
                <a:srgbClr val="1299FE"/>
              </a:gs>
              <a:gs pos="100000">
                <a:srgbClr val="5BB9FF"/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sp>
        <p:nvSpPr>
          <p:cNvPr id="6" name="椭圆 5"/>
          <p:cNvSpPr/>
          <p:nvPr/>
        </p:nvSpPr>
        <p:spPr>
          <a:xfrm>
            <a:off x="4581480" y="1710214"/>
            <a:ext cx="882651" cy="87829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1600" b="1" dirty="0" smtClean="0">
                <a:solidFill>
                  <a:srgbClr val="0B7FD7"/>
                </a:solidFill>
                <a:latin typeface="微软雅黑" panose="020B0503020204020204" pitchFamily="34" charset="-122"/>
              </a:rPr>
              <a:t>Part</a:t>
            </a:r>
            <a:r>
              <a:rPr lang="zh-CN" altLang="en-US" sz="1600" b="1" dirty="0" smtClean="0">
                <a:solidFill>
                  <a:srgbClr val="0B7FD7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1600" b="1" dirty="0" smtClean="0">
                <a:solidFill>
                  <a:srgbClr val="0B7FD7"/>
                </a:solidFill>
                <a:latin typeface="微软雅黑" panose="020B0503020204020204" pitchFamily="34" charset="-122"/>
              </a:rPr>
              <a:t>1</a:t>
            </a:r>
            <a:endParaRPr lang="en-US" altLang="zh-CN" sz="1600" b="1" dirty="0">
              <a:solidFill>
                <a:srgbClr val="0B7FD7"/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 flipV="1">
            <a:off x="3536547" y="1270874"/>
            <a:ext cx="2949232" cy="48013"/>
          </a:xfrm>
          <a:prstGeom prst="rect">
            <a:avLst/>
          </a:prstGeom>
          <a:gradFill>
            <a:gsLst>
              <a:gs pos="49628">
                <a:srgbClr val="5BB9FF"/>
              </a:gs>
              <a:gs pos="200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 dirty="0"/>
          </a:p>
        </p:txBody>
      </p:sp>
      <p:sp>
        <p:nvSpPr>
          <p:cNvPr id="8" name="椭圆 4"/>
          <p:cNvSpPr/>
          <p:nvPr/>
        </p:nvSpPr>
        <p:spPr>
          <a:xfrm>
            <a:off x="4520362" y="2893549"/>
            <a:ext cx="1006475" cy="1347787"/>
          </a:xfrm>
          <a:custGeom>
            <a:avLst/>
            <a:gdLst/>
            <a:ahLst/>
            <a:cxnLst/>
            <a:rect l="l" t="t" r="r" b="b"/>
            <a:pathLst>
              <a:path w="959230" h="1283265">
                <a:moveTo>
                  <a:pt x="144016" y="0"/>
                </a:moveTo>
                <a:lnTo>
                  <a:pt x="792088" y="0"/>
                </a:lnTo>
                <a:lnTo>
                  <a:pt x="792088" y="442510"/>
                </a:lnTo>
                <a:cubicBezTo>
                  <a:pt x="894990" y="528892"/>
                  <a:pt x="959230" y="658769"/>
                  <a:pt x="959230" y="803650"/>
                </a:cubicBezTo>
                <a:cubicBezTo>
                  <a:pt x="959230" y="1068534"/>
                  <a:pt x="744499" y="1283265"/>
                  <a:pt x="479615" y="1283265"/>
                </a:cubicBezTo>
                <a:cubicBezTo>
                  <a:pt x="214731" y="1283265"/>
                  <a:pt x="0" y="1068534"/>
                  <a:pt x="0" y="803650"/>
                </a:cubicBezTo>
                <a:cubicBezTo>
                  <a:pt x="0" y="669564"/>
                  <a:pt x="55024" y="548329"/>
                  <a:pt x="144016" y="461590"/>
                </a:cubicBezTo>
                <a:close/>
              </a:path>
            </a:pathLst>
          </a:custGeom>
          <a:gradFill flip="none" rotWithShape="1">
            <a:gsLst>
              <a:gs pos="0">
                <a:srgbClr val="D05400"/>
              </a:gs>
              <a:gs pos="50000">
                <a:srgbClr val="FF6500"/>
              </a:gs>
              <a:gs pos="100000">
                <a:srgbClr val="FF9D5B"/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sp>
        <p:nvSpPr>
          <p:cNvPr id="9" name="椭圆 8"/>
          <p:cNvSpPr/>
          <p:nvPr/>
        </p:nvSpPr>
        <p:spPr>
          <a:xfrm>
            <a:off x="4568954" y="3346241"/>
            <a:ext cx="914887" cy="834473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dirty="0" smtClean="0">
                <a:solidFill>
                  <a:srgbClr val="D05400"/>
                </a:solidFill>
                <a:latin typeface="微软雅黑" panose="020B0503020204020204" pitchFamily="34" charset="-122"/>
              </a:rPr>
              <a:t>Part</a:t>
            </a:r>
            <a:r>
              <a:rPr lang="zh-CN" altLang="en-US" dirty="0" smtClean="0">
                <a:solidFill>
                  <a:srgbClr val="D05400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srgbClr val="D05400"/>
                </a:solidFill>
                <a:latin typeface="微软雅黑" panose="020B0503020204020204" pitchFamily="34" charset="-122"/>
              </a:rPr>
              <a:t>2</a:t>
            </a:r>
            <a:endParaRPr lang="en-US" altLang="zh-CN" dirty="0">
              <a:solidFill>
                <a:srgbClr val="D05400"/>
              </a:solidFill>
              <a:latin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 flipV="1">
            <a:off x="3536548" y="2869406"/>
            <a:ext cx="3226050" cy="48013"/>
          </a:xfrm>
          <a:prstGeom prst="rect">
            <a:avLst/>
          </a:prstGeom>
          <a:gradFill>
            <a:gsLst>
              <a:gs pos="49628">
                <a:srgbClr val="FF9D5B"/>
              </a:gs>
              <a:gs pos="200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sp>
        <p:nvSpPr>
          <p:cNvPr id="11" name="椭圆 4"/>
          <p:cNvSpPr/>
          <p:nvPr/>
        </p:nvSpPr>
        <p:spPr>
          <a:xfrm>
            <a:off x="4520362" y="4492160"/>
            <a:ext cx="1006475" cy="1347788"/>
          </a:xfrm>
          <a:custGeom>
            <a:avLst/>
            <a:gdLst/>
            <a:ahLst/>
            <a:cxnLst/>
            <a:rect l="l" t="t" r="r" b="b"/>
            <a:pathLst>
              <a:path w="959230" h="1283265">
                <a:moveTo>
                  <a:pt x="144016" y="0"/>
                </a:moveTo>
                <a:lnTo>
                  <a:pt x="792088" y="0"/>
                </a:lnTo>
                <a:lnTo>
                  <a:pt x="792088" y="442510"/>
                </a:lnTo>
                <a:cubicBezTo>
                  <a:pt x="894990" y="528892"/>
                  <a:pt x="959230" y="658769"/>
                  <a:pt x="959230" y="803650"/>
                </a:cubicBezTo>
                <a:cubicBezTo>
                  <a:pt x="959230" y="1068534"/>
                  <a:pt x="744499" y="1283265"/>
                  <a:pt x="479615" y="1283265"/>
                </a:cubicBezTo>
                <a:cubicBezTo>
                  <a:pt x="214731" y="1283265"/>
                  <a:pt x="0" y="1068534"/>
                  <a:pt x="0" y="803650"/>
                </a:cubicBezTo>
                <a:cubicBezTo>
                  <a:pt x="0" y="669564"/>
                  <a:pt x="55024" y="548329"/>
                  <a:pt x="144016" y="461590"/>
                </a:cubicBezTo>
                <a:close/>
              </a:path>
            </a:pathLst>
          </a:custGeom>
          <a:gradFill flip="none" rotWithShape="1">
            <a:gsLst>
              <a:gs pos="0">
                <a:srgbClr val="5F9127"/>
              </a:gs>
              <a:gs pos="50000">
                <a:srgbClr val="7CBF33"/>
              </a:gs>
              <a:gs pos="100000">
                <a:srgbClr val="93D051"/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sp>
        <p:nvSpPr>
          <p:cNvPr id="12" name="椭圆 11"/>
          <p:cNvSpPr/>
          <p:nvPr/>
        </p:nvSpPr>
        <p:spPr>
          <a:xfrm>
            <a:off x="4575178" y="4955193"/>
            <a:ext cx="914005" cy="834555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dirty="0" smtClean="0">
                <a:solidFill>
                  <a:srgbClr val="5F9127"/>
                </a:solidFill>
                <a:latin typeface="微软雅黑" panose="020B0503020204020204" pitchFamily="34" charset="-122"/>
              </a:rPr>
              <a:t>Part</a:t>
            </a:r>
            <a:r>
              <a:rPr lang="zh-CN" altLang="en-US" dirty="0" smtClean="0">
                <a:solidFill>
                  <a:srgbClr val="5F9127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srgbClr val="5F9127"/>
                </a:solidFill>
                <a:latin typeface="微软雅黑" panose="020B0503020204020204" pitchFamily="34" charset="-122"/>
              </a:rPr>
              <a:t>3</a:t>
            </a:r>
            <a:endParaRPr lang="en-US" altLang="zh-CN" dirty="0">
              <a:solidFill>
                <a:srgbClr val="5F9127"/>
              </a:solidFill>
              <a:latin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 flipV="1">
            <a:off x="3536550" y="4467937"/>
            <a:ext cx="3049141" cy="48013"/>
          </a:xfrm>
          <a:prstGeom prst="rect">
            <a:avLst/>
          </a:prstGeom>
          <a:gradFill>
            <a:gsLst>
              <a:gs pos="49628">
                <a:srgbClr val="93D051"/>
              </a:gs>
              <a:gs pos="200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sp>
        <p:nvSpPr>
          <p:cNvPr id="17" name="矩形 16"/>
          <p:cNvSpPr/>
          <p:nvPr/>
        </p:nvSpPr>
        <p:spPr>
          <a:xfrm>
            <a:off x="5806329" y="1875860"/>
            <a:ext cx="1415772" cy="5724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项目目标</a:t>
            </a:r>
            <a:endParaRPr lang="en-US" altLang="zh-CN" sz="2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62712">
            <a:off x="813294" y="2022743"/>
            <a:ext cx="2651562" cy="3503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885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项目目标</a:t>
            </a:r>
            <a:endParaRPr kumimoji="1" lang="zh-CN" altLang="en-US" dirty="0"/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936626" y="1852612"/>
            <a:ext cx="9874250" cy="4084638"/>
            <a:chOff x="-265" y="1104"/>
            <a:chExt cx="6220" cy="2573"/>
          </a:xfrm>
        </p:grpSpPr>
        <p:grpSp>
          <p:nvGrpSpPr>
            <p:cNvPr id="5" name="Group 4"/>
            <p:cNvGrpSpPr>
              <a:grpSpLocks/>
            </p:cNvGrpSpPr>
            <p:nvPr/>
          </p:nvGrpSpPr>
          <p:grpSpPr bwMode="auto">
            <a:xfrm>
              <a:off x="2514" y="1350"/>
              <a:ext cx="486" cy="433"/>
              <a:chOff x="2644" y="2841"/>
              <a:chExt cx="563" cy="529"/>
            </a:xfrm>
          </p:grpSpPr>
          <p:sp>
            <p:nvSpPr>
              <p:cNvPr id="51" name="AutoShape 5"/>
              <p:cNvSpPr>
                <a:spLocks noChangeArrowheads="1"/>
              </p:cNvSpPr>
              <p:nvPr/>
            </p:nvSpPr>
            <p:spPr bwMode="gray">
              <a:xfrm>
                <a:off x="2644" y="2932"/>
                <a:ext cx="563" cy="438"/>
              </a:xfrm>
              <a:prstGeom prst="diamond">
                <a:avLst/>
              </a:prstGeom>
              <a:solidFill>
                <a:srgbClr val="4D4D4D"/>
              </a:soli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163500" contourW="12700" prstMaterial="legacyMatte">
                <a:bevelT w="13500" h="13500" prst="angle"/>
                <a:bevelB w="13500" h="13500" prst="angle"/>
                <a:extrusionClr>
                  <a:srgbClr val="4D4D4D"/>
                </a:extrusionClr>
                <a:contourClr>
                  <a:srgbClr val="4D4D4D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52" name="AutoShape 6"/>
              <p:cNvSpPr>
                <a:spLocks noChangeArrowheads="1"/>
              </p:cNvSpPr>
              <p:nvPr/>
            </p:nvSpPr>
            <p:spPr bwMode="gray">
              <a:xfrm>
                <a:off x="2644" y="2888"/>
                <a:ext cx="563" cy="439"/>
              </a:xfrm>
              <a:prstGeom prst="diamond">
                <a:avLst/>
              </a:prstGeom>
              <a:solidFill>
                <a:srgbClr val="969696"/>
              </a:soli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163500" contourW="12700" prstMaterial="legacyMatte">
                <a:bevelT w="13500" h="13500" prst="angle"/>
                <a:bevelB w="13500" h="13500" prst="angle"/>
                <a:extrusionClr>
                  <a:srgbClr val="969696"/>
                </a:extrusionClr>
                <a:contourClr>
                  <a:srgbClr val="969696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53" name="AutoShape 7"/>
              <p:cNvSpPr>
                <a:spLocks noChangeArrowheads="1"/>
              </p:cNvSpPr>
              <p:nvPr/>
            </p:nvSpPr>
            <p:spPr bwMode="gray">
              <a:xfrm>
                <a:off x="2644" y="2841"/>
                <a:ext cx="563" cy="438"/>
              </a:xfrm>
              <a:prstGeom prst="diamond">
                <a:avLst/>
              </a:prstGeom>
              <a:gradFill rotWithShape="1">
                <a:gsLst>
                  <a:gs pos="0">
                    <a:srgbClr val="B2B2B2"/>
                  </a:gs>
                  <a:gs pos="100000">
                    <a:srgbClr val="ABABAB"/>
                  </a:gs>
                </a:gsLst>
                <a:lin ang="5400000" scaled="1"/>
              </a:gra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163500" contourW="12700" prstMaterial="legacyMatte">
                <a:bevelT w="13500" h="13500" prst="angle"/>
                <a:bevelB w="13500" h="13500" prst="angle"/>
                <a:extrusionClr>
                  <a:srgbClr val="B2B2B2"/>
                </a:extrusionClr>
                <a:contourClr>
                  <a:srgbClr val="B2B2B2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grpSp>
          <p:nvGrpSpPr>
            <p:cNvPr id="6" name="Group 8"/>
            <p:cNvGrpSpPr>
              <a:grpSpLocks/>
            </p:cNvGrpSpPr>
            <p:nvPr/>
          </p:nvGrpSpPr>
          <p:grpSpPr bwMode="auto">
            <a:xfrm>
              <a:off x="2770" y="1108"/>
              <a:ext cx="1503" cy="1320"/>
              <a:chOff x="2897" y="845"/>
              <a:chExt cx="1743" cy="1611"/>
            </a:xfrm>
          </p:grpSpPr>
          <p:sp>
            <p:nvSpPr>
              <p:cNvPr id="48" name="AutoShape 9"/>
              <p:cNvSpPr>
                <a:spLocks noChangeArrowheads="1"/>
              </p:cNvSpPr>
              <p:nvPr/>
            </p:nvSpPr>
            <p:spPr bwMode="gray">
              <a:xfrm>
                <a:off x="2897" y="1109"/>
                <a:ext cx="1731" cy="1347"/>
              </a:xfrm>
              <a:prstGeom prst="diamond">
                <a:avLst/>
              </a:prstGeom>
              <a:solidFill>
                <a:srgbClr val="FFFFCC"/>
              </a:soli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227000" contourW="12700" prstMaterial="legacyMatte">
                <a:bevelT w="13500" h="13500" prst="angle"/>
                <a:bevelB w="13500" h="13500" prst="angle"/>
                <a:extrusionClr>
                  <a:srgbClr val="FFFFCC"/>
                </a:extrusionClr>
                <a:contourClr>
                  <a:srgbClr val="FFFFCC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49" name="AutoShape 10"/>
              <p:cNvSpPr>
                <a:spLocks noChangeArrowheads="1"/>
              </p:cNvSpPr>
              <p:nvPr/>
            </p:nvSpPr>
            <p:spPr bwMode="gray">
              <a:xfrm>
                <a:off x="2898" y="966"/>
                <a:ext cx="1731" cy="1347"/>
              </a:xfrm>
              <a:prstGeom prst="diamond">
                <a:avLst/>
              </a:prstGeom>
              <a:solidFill>
                <a:srgbClr val="FFCC66"/>
              </a:soli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227000" contourW="12700" prstMaterial="legacyMatte">
                <a:bevelT w="13500" h="13500" prst="angle"/>
                <a:bevelB w="13500" h="13500" prst="angle"/>
                <a:extrusionClr>
                  <a:srgbClr val="FFCC66"/>
                </a:extrusionClr>
                <a:contourClr>
                  <a:srgbClr val="FFCC66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50" name="AutoShape 11"/>
              <p:cNvSpPr>
                <a:spLocks noChangeArrowheads="1"/>
              </p:cNvSpPr>
              <p:nvPr/>
            </p:nvSpPr>
            <p:spPr bwMode="gray">
              <a:xfrm>
                <a:off x="2909" y="845"/>
                <a:ext cx="1731" cy="1347"/>
              </a:xfrm>
              <a:prstGeom prst="diamond">
                <a:avLst/>
              </a:prstGeom>
              <a:gradFill rotWithShape="1">
                <a:gsLst>
                  <a:gs pos="0">
                    <a:srgbClr val="A96500"/>
                  </a:gs>
                  <a:gs pos="100000">
                    <a:srgbClr val="FF9900"/>
                  </a:gs>
                </a:gsLst>
                <a:lin ang="5400000" scaled="1"/>
              </a:gra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227000" contourW="12700" prstMaterial="legacyMatte">
                <a:bevelT w="13500" h="13500" prst="angle"/>
                <a:bevelB w="13500" h="13500" prst="angle"/>
                <a:extrusionClr>
                  <a:srgbClr val="FF9900"/>
                </a:extrusionClr>
                <a:contourClr>
                  <a:srgbClr val="A96500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grpSp>
          <p:nvGrpSpPr>
            <p:cNvPr id="7" name="Group 12"/>
            <p:cNvGrpSpPr>
              <a:grpSpLocks/>
            </p:cNvGrpSpPr>
            <p:nvPr/>
          </p:nvGrpSpPr>
          <p:grpSpPr bwMode="auto">
            <a:xfrm>
              <a:off x="1281" y="1104"/>
              <a:ext cx="1503" cy="1312"/>
              <a:chOff x="1179" y="849"/>
              <a:chExt cx="1743" cy="1601"/>
            </a:xfrm>
          </p:grpSpPr>
          <p:sp>
            <p:nvSpPr>
              <p:cNvPr id="45" name="AutoShape 13"/>
              <p:cNvSpPr>
                <a:spLocks noChangeArrowheads="1"/>
              </p:cNvSpPr>
              <p:nvPr/>
            </p:nvSpPr>
            <p:spPr bwMode="gray">
              <a:xfrm>
                <a:off x="1179" y="1103"/>
                <a:ext cx="1731" cy="1347"/>
              </a:xfrm>
              <a:prstGeom prst="diamond">
                <a:avLst/>
              </a:prstGeom>
              <a:solidFill>
                <a:srgbClr val="CCECFF"/>
              </a:soli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227000" contourW="12700" prstMaterial="legacyMatte">
                <a:bevelT w="13500" h="13500" prst="angle"/>
                <a:bevelB w="13500" h="13500" prst="angle"/>
                <a:extrusionClr>
                  <a:srgbClr val="CCECFF"/>
                </a:extrusionClr>
                <a:contourClr>
                  <a:srgbClr val="CCECFF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46" name="AutoShape 14"/>
              <p:cNvSpPr>
                <a:spLocks noChangeArrowheads="1"/>
              </p:cNvSpPr>
              <p:nvPr/>
            </p:nvSpPr>
            <p:spPr bwMode="gray">
              <a:xfrm>
                <a:off x="1180" y="970"/>
                <a:ext cx="1731" cy="1347"/>
              </a:xfrm>
              <a:prstGeom prst="diamond">
                <a:avLst/>
              </a:prstGeom>
              <a:solidFill>
                <a:srgbClr val="CC99FF"/>
              </a:soli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227000" contourW="12700" prstMaterial="legacyMatte">
                <a:bevelT w="13500" h="13500" prst="angle"/>
                <a:bevelB w="13500" h="13500" prst="angle"/>
                <a:extrusionClr>
                  <a:srgbClr val="CC99FF"/>
                </a:extrusionClr>
                <a:contourClr>
                  <a:srgbClr val="CC99FF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47" name="AutoShape 15"/>
              <p:cNvSpPr>
                <a:spLocks noChangeArrowheads="1"/>
              </p:cNvSpPr>
              <p:nvPr/>
            </p:nvSpPr>
            <p:spPr bwMode="gray">
              <a:xfrm>
                <a:off x="1191" y="849"/>
                <a:ext cx="1731" cy="1347"/>
              </a:xfrm>
              <a:prstGeom prst="diamond">
                <a:avLst/>
              </a:prstGeom>
              <a:gradFill rotWithShape="1">
                <a:gsLst>
                  <a:gs pos="0">
                    <a:srgbClr val="393956"/>
                  </a:gs>
                  <a:gs pos="100000">
                    <a:srgbClr val="666699"/>
                  </a:gs>
                </a:gsLst>
                <a:lin ang="5400000" scaled="1"/>
              </a:gra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227000" contourW="12700" prstMaterial="legacyMatte">
                <a:bevelT w="13500" h="13500" prst="angle"/>
                <a:bevelB w="13500" h="13500" prst="angle"/>
                <a:extrusionClr>
                  <a:srgbClr val="666699"/>
                </a:extrusionClr>
                <a:contourClr>
                  <a:srgbClr val="393956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sp>
          <p:nvSpPr>
            <p:cNvPr id="8" name="Rectangle 16"/>
            <p:cNvSpPr>
              <a:spLocks noChangeArrowheads="1"/>
            </p:cNvSpPr>
            <p:nvPr/>
          </p:nvSpPr>
          <p:spPr bwMode="gray">
            <a:xfrm>
              <a:off x="1568" y="1578"/>
              <a:ext cx="1021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 algn="ctr"/>
              <a:r>
                <a:rPr lang="zh-CN" altLang="en-US" sz="2800" b="1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搜索指数</a:t>
              </a:r>
              <a:endParaRPr lang="en-US" altLang="zh-CN" sz="28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9" name="Rectangle 17"/>
            <p:cNvSpPr>
              <a:spLocks noChangeArrowheads="1"/>
            </p:cNvSpPr>
            <p:nvPr/>
          </p:nvSpPr>
          <p:spPr bwMode="gray">
            <a:xfrm>
              <a:off x="3049" y="1578"/>
              <a:ext cx="1021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 algn="ctr"/>
              <a:r>
                <a:rPr lang="zh-CN" altLang="en-US" sz="2800" b="1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产品指数</a:t>
              </a:r>
              <a:endParaRPr lang="en-US" altLang="zh-CN" sz="28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0" name="Rectangle 18"/>
            <p:cNvSpPr>
              <a:spLocks noChangeArrowheads="1"/>
            </p:cNvSpPr>
            <p:nvPr/>
          </p:nvSpPr>
          <p:spPr bwMode="gray">
            <a:xfrm>
              <a:off x="2230" y="2086"/>
              <a:ext cx="989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 algn="ctr"/>
              <a:r>
                <a:rPr lang="zh-CN" altLang="en-US" sz="5400" b="1" smtClean="0">
                  <a:solidFill>
                    <a:srgbClr val="C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目标</a:t>
              </a:r>
              <a:endParaRPr lang="en-US" altLang="zh-CN" sz="5400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1" name="Oval 19"/>
            <p:cNvSpPr>
              <a:spLocks noChangeArrowheads="1"/>
            </p:cNvSpPr>
            <p:nvPr/>
          </p:nvSpPr>
          <p:spPr bwMode="gray">
            <a:xfrm>
              <a:off x="1942" y="1290"/>
              <a:ext cx="303" cy="289"/>
            </a:xfrm>
            <a:prstGeom prst="ellipse">
              <a:avLst/>
            </a:prstGeom>
            <a:solidFill>
              <a:srgbClr val="CC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 eaLnBrk="1" hangingPunct="1"/>
              <a:endParaRPr lang="zh-CN" altLang="zh-CN" b="1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2" name="Text Box 20"/>
            <p:cNvSpPr txBox="1">
              <a:spLocks noChangeArrowheads="1"/>
            </p:cNvSpPr>
            <p:nvPr/>
          </p:nvSpPr>
          <p:spPr bwMode="gray">
            <a:xfrm>
              <a:off x="1964" y="1258"/>
              <a:ext cx="262" cy="2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rgbClr val="C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A</a:t>
              </a:r>
            </a:p>
          </p:txBody>
        </p:sp>
        <p:sp>
          <p:nvSpPr>
            <p:cNvPr id="13" name="Oval 21"/>
            <p:cNvSpPr>
              <a:spLocks noChangeArrowheads="1"/>
            </p:cNvSpPr>
            <p:nvPr/>
          </p:nvSpPr>
          <p:spPr bwMode="gray">
            <a:xfrm>
              <a:off x="3430" y="1290"/>
              <a:ext cx="304" cy="289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 eaLnBrk="1" hangingPunct="1"/>
              <a:endParaRPr lang="zh-CN" altLang="zh-CN" b="1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4" name="Text Box 22"/>
            <p:cNvSpPr txBox="1">
              <a:spLocks noChangeArrowheads="1"/>
            </p:cNvSpPr>
            <p:nvPr/>
          </p:nvSpPr>
          <p:spPr bwMode="gray">
            <a:xfrm>
              <a:off x="3458" y="1260"/>
              <a:ext cx="255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rgbClr val="C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B</a:t>
              </a:r>
            </a:p>
          </p:txBody>
        </p:sp>
        <p:grpSp>
          <p:nvGrpSpPr>
            <p:cNvPr id="15" name="Group 23"/>
            <p:cNvGrpSpPr>
              <a:grpSpLocks/>
            </p:cNvGrpSpPr>
            <p:nvPr/>
          </p:nvGrpSpPr>
          <p:grpSpPr bwMode="auto">
            <a:xfrm>
              <a:off x="3537" y="2175"/>
              <a:ext cx="486" cy="434"/>
              <a:chOff x="2644" y="2841"/>
              <a:chExt cx="563" cy="529"/>
            </a:xfrm>
          </p:grpSpPr>
          <p:sp>
            <p:nvSpPr>
              <p:cNvPr id="42" name="AutoShape 24"/>
              <p:cNvSpPr>
                <a:spLocks noChangeArrowheads="1"/>
              </p:cNvSpPr>
              <p:nvPr/>
            </p:nvSpPr>
            <p:spPr bwMode="gray">
              <a:xfrm>
                <a:off x="2644" y="2932"/>
                <a:ext cx="563" cy="438"/>
              </a:xfrm>
              <a:prstGeom prst="diamond">
                <a:avLst/>
              </a:prstGeom>
              <a:solidFill>
                <a:srgbClr val="4D4D4D"/>
              </a:soli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163500" contourW="12700" prstMaterial="legacyMatte">
                <a:bevelT w="13500" h="13500" prst="angle"/>
                <a:bevelB w="13500" h="13500" prst="angle"/>
                <a:extrusionClr>
                  <a:srgbClr val="4D4D4D"/>
                </a:extrusionClr>
                <a:contourClr>
                  <a:srgbClr val="4D4D4D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43" name="AutoShape 25"/>
              <p:cNvSpPr>
                <a:spLocks noChangeArrowheads="1"/>
              </p:cNvSpPr>
              <p:nvPr/>
            </p:nvSpPr>
            <p:spPr bwMode="gray">
              <a:xfrm>
                <a:off x="2644" y="2888"/>
                <a:ext cx="563" cy="439"/>
              </a:xfrm>
              <a:prstGeom prst="diamond">
                <a:avLst/>
              </a:prstGeom>
              <a:solidFill>
                <a:srgbClr val="969696"/>
              </a:soli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163500" contourW="12700" prstMaterial="legacyMatte">
                <a:bevelT w="13500" h="13500" prst="angle"/>
                <a:bevelB w="13500" h="13500" prst="angle"/>
                <a:extrusionClr>
                  <a:srgbClr val="969696"/>
                </a:extrusionClr>
                <a:contourClr>
                  <a:srgbClr val="969696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44" name="AutoShape 26"/>
              <p:cNvSpPr>
                <a:spLocks noChangeArrowheads="1"/>
              </p:cNvSpPr>
              <p:nvPr/>
            </p:nvSpPr>
            <p:spPr bwMode="gray">
              <a:xfrm>
                <a:off x="2644" y="2841"/>
                <a:ext cx="563" cy="438"/>
              </a:xfrm>
              <a:prstGeom prst="diamond">
                <a:avLst/>
              </a:prstGeom>
              <a:gradFill rotWithShape="1">
                <a:gsLst>
                  <a:gs pos="0">
                    <a:srgbClr val="B2B2B2"/>
                  </a:gs>
                  <a:gs pos="100000">
                    <a:srgbClr val="B7B7B7"/>
                  </a:gs>
                </a:gsLst>
                <a:lin ang="5400000" scaled="1"/>
              </a:gra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163500" contourW="12700" prstMaterial="legacyMatte">
                <a:bevelT w="13500" h="13500" prst="angle"/>
                <a:bevelB w="13500" h="13500" prst="angle"/>
                <a:extrusionClr>
                  <a:srgbClr val="B2B2B2"/>
                </a:extrusionClr>
                <a:contourClr>
                  <a:srgbClr val="B2B2B2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grpSp>
          <p:nvGrpSpPr>
            <p:cNvPr id="16" name="Group 27"/>
            <p:cNvGrpSpPr>
              <a:grpSpLocks/>
            </p:cNvGrpSpPr>
            <p:nvPr/>
          </p:nvGrpSpPr>
          <p:grpSpPr bwMode="auto">
            <a:xfrm>
              <a:off x="2770" y="2361"/>
              <a:ext cx="1503" cy="1316"/>
              <a:chOff x="2916" y="2200"/>
              <a:chExt cx="1743" cy="1605"/>
            </a:xfrm>
          </p:grpSpPr>
          <p:sp>
            <p:nvSpPr>
              <p:cNvPr id="39" name="AutoShape 28"/>
              <p:cNvSpPr>
                <a:spLocks noChangeArrowheads="1"/>
              </p:cNvSpPr>
              <p:nvPr/>
            </p:nvSpPr>
            <p:spPr bwMode="gray">
              <a:xfrm>
                <a:off x="2916" y="2458"/>
                <a:ext cx="1731" cy="1347"/>
              </a:xfrm>
              <a:prstGeom prst="diamond">
                <a:avLst/>
              </a:prstGeom>
              <a:solidFill>
                <a:srgbClr val="CCFFFF"/>
              </a:soli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227000" contourW="12700" prstMaterial="legacyMatte">
                <a:bevelT w="13500" h="13500" prst="angle"/>
                <a:bevelB w="13500" h="13500" prst="angle"/>
                <a:extrusionClr>
                  <a:srgbClr val="CCFFFF"/>
                </a:extrusionClr>
                <a:contourClr>
                  <a:srgbClr val="CCFFFF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40" name="AutoShape 29"/>
              <p:cNvSpPr>
                <a:spLocks noChangeArrowheads="1"/>
              </p:cNvSpPr>
              <p:nvPr/>
            </p:nvSpPr>
            <p:spPr bwMode="gray">
              <a:xfrm>
                <a:off x="2917" y="2328"/>
                <a:ext cx="1731" cy="1347"/>
              </a:xfrm>
              <a:prstGeom prst="diamond">
                <a:avLst/>
              </a:prstGeom>
              <a:solidFill>
                <a:srgbClr val="33CCFF"/>
              </a:soli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227000" contourW="12700" prstMaterial="legacyMatte">
                <a:bevelT w="13500" h="13500" prst="angle"/>
                <a:bevelB w="13500" h="13500" prst="angle"/>
                <a:extrusionClr>
                  <a:srgbClr val="33CCFF"/>
                </a:extrusionClr>
                <a:contourClr>
                  <a:srgbClr val="33CCFF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41" name="AutoShape 30"/>
              <p:cNvSpPr>
                <a:spLocks noChangeArrowheads="1"/>
              </p:cNvSpPr>
              <p:nvPr/>
            </p:nvSpPr>
            <p:spPr bwMode="gray">
              <a:xfrm>
                <a:off x="2928" y="2200"/>
                <a:ext cx="1731" cy="1347"/>
              </a:xfrm>
              <a:prstGeom prst="diamond">
                <a:avLst/>
              </a:prstGeom>
              <a:gradFill rotWithShape="1">
                <a:gsLst>
                  <a:gs pos="0">
                    <a:srgbClr val="006587"/>
                  </a:gs>
                  <a:gs pos="100000">
                    <a:srgbClr val="0099CC"/>
                  </a:gs>
                </a:gsLst>
                <a:lin ang="5400000" scaled="1"/>
              </a:gra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227000" contourW="12700" prstMaterial="legacyMatte">
                <a:bevelT w="13500" h="13500" prst="angle"/>
                <a:bevelB w="13500" h="13500" prst="angle"/>
                <a:extrusionClr>
                  <a:srgbClr val="0099CC"/>
                </a:extrusionClr>
                <a:contourClr>
                  <a:srgbClr val="006587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sp>
          <p:nvSpPr>
            <p:cNvPr id="17" name="Rectangle 31"/>
            <p:cNvSpPr>
              <a:spLocks noChangeArrowheads="1"/>
            </p:cNvSpPr>
            <p:nvPr/>
          </p:nvSpPr>
          <p:spPr bwMode="gray">
            <a:xfrm>
              <a:off x="3057" y="2886"/>
              <a:ext cx="1021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 algn="ctr"/>
              <a:r>
                <a:rPr lang="zh-CN" altLang="en-US" sz="2800" b="1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事件识别</a:t>
              </a:r>
              <a:endParaRPr lang="en-US" altLang="zh-CN" sz="28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8" name="Oval 32"/>
            <p:cNvSpPr>
              <a:spLocks noChangeArrowheads="1"/>
            </p:cNvSpPr>
            <p:nvPr/>
          </p:nvSpPr>
          <p:spPr bwMode="gray">
            <a:xfrm>
              <a:off x="3422" y="2585"/>
              <a:ext cx="303" cy="289"/>
            </a:xfrm>
            <a:prstGeom prst="ellipse">
              <a:avLst/>
            </a:prstGeom>
            <a:solidFill>
              <a:srgbClr val="CCFFFF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 eaLnBrk="1" hangingPunct="1"/>
              <a:endParaRPr lang="zh-CN" altLang="zh-CN" b="1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19" name="Text Box 33"/>
            <p:cNvSpPr txBox="1">
              <a:spLocks noChangeArrowheads="1"/>
            </p:cNvSpPr>
            <p:nvPr/>
          </p:nvSpPr>
          <p:spPr bwMode="gray">
            <a:xfrm>
              <a:off x="3448" y="2556"/>
              <a:ext cx="270" cy="2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rgbClr val="C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D</a:t>
              </a:r>
            </a:p>
          </p:txBody>
        </p:sp>
        <p:grpSp>
          <p:nvGrpSpPr>
            <p:cNvPr id="20" name="Group 34"/>
            <p:cNvGrpSpPr>
              <a:grpSpLocks/>
            </p:cNvGrpSpPr>
            <p:nvPr/>
          </p:nvGrpSpPr>
          <p:grpSpPr bwMode="auto">
            <a:xfrm>
              <a:off x="1548" y="2205"/>
              <a:ext cx="486" cy="433"/>
              <a:chOff x="2644" y="2841"/>
              <a:chExt cx="563" cy="529"/>
            </a:xfrm>
          </p:grpSpPr>
          <p:sp>
            <p:nvSpPr>
              <p:cNvPr id="36" name="AutoShape 35"/>
              <p:cNvSpPr>
                <a:spLocks noChangeArrowheads="1"/>
              </p:cNvSpPr>
              <p:nvPr/>
            </p:nvSpPr>
            <p:spPr bwMode="gray">
              <a:xfrm>
                <a:off x="2644" y="2932"/>
                <a:ext cx="563" cy="438"/>
              </a:xfrm>
              <a:prstGeom prst="diamond">
                <a:avLst/>
              </a:prstGeom>
              <a:solidFill>
                <a:srgbClr val="4D4D4D"/>
              </a:soli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163500" contourW="12700" prstMaterial="legacyMatte">
                <a:bevelT w="13500" h="13500" prst="angle"/>
                <a:bevelB w="13500" h="13500" prst="angle"/>
                <a:extrusionClr>
                  <a:srgbClr val="4D4D4D"/>
                </a:extrusionClr>
                <a:contourClr>
                  <a:srgbClr val="4D4D4D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37" name="AutoShape 36"/>
              <p:cNvSpPr>
                <a:spLocks noChangeArrowheads="1"/>
              </p:cNvSpPr>
              <p:nvPr/>
            </p:nvSpPr>
            <p:spPr bwMode="gray">
              <a:xfrm>
                <a:off x="2644" y="2888"/>
                <a:ext cx="563" cy="439"/>
              </a:xfrm>
              <a:prstGeom prst="diamond">
                <a:avLst/>
              </a:prstGeom>
              <a:solidFill>
                <a:srgbClr val="969696"/>
              </a:soli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163500" contourW="12700" prstMaterial="legacyMatte">
                <a:bevelT w="13500" h="13500" prst="angle"/>
                <a:bevelB w="13500" h="13500" prst="angle"/>
                <a:extrusionClr>
                  <a:srgbClr val="969696"/>
                </a:extrusionClr>
                <a:contourClr>
                  <a:srgbClr val="969696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38" name="AutoShape 37"/>
              <p:cNvSpPr>
                <a:spLocks noChangeArrowheads="1"/>
              </p:cNvSpPr>
              <p:nvPr/>
            </p:nvSpPr>
            <p:spPr bwMode="gray">
              <a:xfrm>
                <a:off x="2644" y="2841"/>
                <a:ext cx="563" cy="438"/>
              </a:xfrm>
              <a:prstGeom prst="diamond">
                <a:avLst/>
              </a:prstGeom>
              <a:gradFill rotWithShape="1">
                <a:gsLst>
                  <a:gs pos="0">
                    <a:srgbClr val="B2B2B2"/>
                  </a:gs>
                  <a:gs pos="100000">
                    <a:srgbClr val="ABABAB"/>
                  </a:gs>
                </a:gsLst>
                <a:lin ang="5400000" scaled="1"/>
              </a:gra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163500" contourW="12700" prstMaterial="legacyMatte">
                <a:bevelT w="13500" h="13500" prst="angle"/>
                <a:bevelB w="13500" h="13500" prst="angle"/>
                <a:extrusionClr>
                  <a:srgbClr val="B2B2B2"/>
                </a:extrusionClr>
                <a:contourClr>
                  <a:srgbClr val="B2B2B2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grpSp>
          <p:nvGrpSpPr>
            <p:cNvPr id="21" name="Group 38"/>
            <p:cNvGrpSpPr>
              <a:grpSpLocks/>
            </p:cNvGrpSpPr>
            <p:nvPr/>
          </p:nvGrpSpPr>
          <p:grpSpPr bwMode="auto">
            <a:xfrm>
              <a:off x="1280" y="2359"/>
              <a:ext cx="1503" cy="1311"/>
              <a:chOff x="1185" y="2206"/>
              <a:chExt cx="1743" cy="1599"/>
            </a:xfrm>
          </p:grpSpPr>
          <p:sp>
            <p:nvSpPr>
              <p:cNvPr id="33" name="AutoShape 39"/>
              <p:cNvSpPr>
                <a:spLocks noChangeArrowheads="1"/>
              </p:cNvSpPr>
              <p:nvPr/>
            </p:nvSpPr>
            <p:spPr bwMode="gray">
              <a:xfrm>
                <a:off x="1185" y="2458"/>
                <a:ext cx="1731" cy="1347"/>
              </a:xfrm>
              <a:prstGeom prst="diamond">
                <a:avLst/>
              </a:prstGeom>
              <a:solidFill>
                <a:srgbClr val="CCFFCC"/>
              </a:soli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227000" contourW="12700" prstMaterial="legacyMatte">
                <a:bevelT w="13500" h="13500" prst="angle"/>
                <a:bevelB w="13500" h="13500" prst="angle"/>
                <a:extrusionClr>
                  <a:srgbClr val="CCFFCC"/>
                </a:extrusionClr>
                <a:contourClr>
                  <a:srgbClr val="CCFFCC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34" name="AutoShape 40"/>
              <p:cNvSpPr>
                <a:spLocks noChangeArrowheads="1"/>
              </p:cNvSpPr>
              <p:nvPr/>
            </p:nvSpPr>
            <p:spPr bwMode="gray">
              <a:xfrm>
                <a:off x="1186" y="2327"/>
                <a:ext cx="1731" cy="1347"/>
              </a:xfrm>
              <a:prstGeom prst="diamond">
                <a:avLst/>
              </a:prstGeom>
              <a:solidFill>
                <a:srgbClr val="66FF66"/>
              </a:soli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227000" contourW="12700" prstMaterial="legacyMatte">
                <a:bevelT w="13500" h="13500" prst="angle"/>
                <a:bevelB w="13500" h="13500" prst="angle"/>
                <a:extrusionClr>
                  <a:srgbClr val="66FF66"/>
                </a:extrusionClr>
                <a:contourClr>
                  <a:srgbClr val="66FF66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35" name="AutoShape 41"/>
              <p:cNvSpPr>
                <a:spLocks noChangeArrowheads="1"/>
              </p:cNvSpPr>
              <p:nvPr/>
            </p:nvSpPr>
            <p:spPr bwMode="gray">
              <a:xfrm>
                <a:off x="1197" y="2206"/>
                <a:ext cx="1731" cy="1347"/>
              </a:xfrm>
              <a:prstGeom prst="diamond">
                <a:avLst/>
              </a:prstGeom>
              <a:gradFill rotWithShape="1">
                <a:gsLst>
                  <a:gs pos="0">
                    <a:srgbClr val="009B4E"/>
                  </a:gs>
                  <a:gs pos="100000">
                    <a:srgbClr val="00CC66"/>
                  </a:gs>
                </a:gsLst>
                <a:lin ang="5400000" scaled="1"/>
              </a:gra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227000" contourW="12700" prstMaterial="legacyMatte">
                <a:bevelT w="13500" h="13500" prst="angle"/>
                <a:bevelB w="13500" h="13500" prst="angle"/>
                <a:extrusionClr>
                  <a:srgbClr val="00CC66"/>
                </a:extrusionClr>
                <a:contourClr>
                  <a:srgbClr val="009B4E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sp>
          <p:nvSpPr>
            <p:cNvPr id="22" name="Rectangle 42"/>
            <p:cNvSpPr>
              <a:spLocks noChangeArrowheads="1"/>
            </p:cNvSpPr>
            <p:nvPr/>
          </p:nvSpPr>
          <p:spPr bwMode="gray">
            <a:xfrm>
              <a:off x="1574" y="2886"/>
              <a:ext cx="1021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 algn="ctr"/>
              <a:r>
                <a:rPr lang="zh-CN" altLang="en-US" sz="2800" b="1" dirty="0" smtClean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用户指数</a:t>
              </a:r>
              <a:endParaRPr lang="en-US" altLang="zh-CN" sz="28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23" name="Oval 43"/>
            <p:cNvSpPr>
              <a:spLocks noChangeArrowheads="1"/>
            </p:cNvSpPr>
            <p:nvPr/>
          </p:nvSpPr>
          <p:spPr bwMode="gray">
            <a:xfrm>
              <a:off x="1942" y="2585"/>
              <a:ext cx="303" cy="289"/>
            </a:xfrm>
            <a:prstGeom prst="ellipse">
              <a:avLst/>
            </a:prstGeom>
            <a:solidFill>
              <a:srgbClr val="CCFFCC">
                <a:alpha val="7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 eaLnBrk="1" hangingPunct="1"/>
              <a:endParaRPr lang="zh-CN" altLang="zh-CN" b="1"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24" name="Text Box 44"/>
            <p:cNvSpPr txBox="1">
              <a:spLocks noChangeArrowheads="1"/>
            </p:cNvSpPr>
            <p:nvPr/>
          </p:nvSpPr>
          <p:spPr bwMode="gray">
            <a:xfrm>
              <a:off x="1970" y="2558"/>
              <a:ext cx="255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 algn="ctr"/>
              <a:r>
                <a:rPr lang="en-US" altLang="zh-CN" sz="2400" b="1">
                  <a:solidFill>
                    <a:srgbClr val="C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C</a:t>
              </a:r>
            </a:p>
          </p:txBody>
        </p:sp>
        <p:grpSp>
          <p:nvGrpSpPr>
            <p:cNvPr id="25" name="Group 45"/>
            <p:cNvGrpSpPr>
              <a:grpSpLocks/>
            </p:cNvGrpSpPr>
            <p:nvPr/>
          </p:nvGrpSpPr>
          <p:grpSpPr bwMode="auto">
            <a:xfrm>
              <a:off x="2514" y="3057"/>
              <a:ext cx="486" cy="434"/>
              <a:chOff x="2644" y="2841"/>
              <a:chExt cx="563" cy="529"/>
            </a:xfrm>
          </p:grpSpPr>
          <p:sp>
            <p:nvSpPr>
              <p:cNvPr id="30" name="AutoShape 46"/>
              <p:cNvSpPr>
                <a:spLocks noChangeArrowheads="1"/>
              </p:cNvSpPr>
              <p:nvPr/>
            </p:nvSpPr>
            <p:spPr bwMode="gray">
              <a:xfrm>
                <a:off x="2644" y="2932"/>
                <a:ext cx="563" cy="438"/>
              </a:xfrm>
              <a:prstGeom prst="diamond">
                <a:avLst/>
              </a:prstGeom>
              <a:solidFill>
                <a:srgbClr val="4D4D4D"/>
              </a:soli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163500" contourW="12700" prstMaterial="legacyMatte">
                <a:bevelT w="13500" h="13500" prst="angle"/>
                <a:bevelB w="13500" h="13500" prst="angle"/>
                <a:extrusionClr>
                  <a:srgbClr val="4D4D4D"/>
                </a:extrusionClr>
                <a:contourClr>
                  <a:srgbClr val="4D4D4D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31" name="AutoShape 47"/>
              <p:cNvSpPr>
                <a:spLocks noChangeArrowheads="1"/>
              </p:cNvSpPr>
              <p:nvPr/>
            </p:nvSpPr>
            <p:spPr bwMode="gray">
              <a:xfrm>
                <a:off x="2644" y="2888"/>
                <a:ext cx="563" cy="439"/>
              </a:xfrm>
              <a:prstGeom prst="diamond">
                <a:avLst/>
              </a:prstGeom>
              <a:solidFill>
                <a:srgbClr val="969696"/>
              </a:soli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163500" contourW="12700" prstMaterial="legacyMatte">
                <a:bevelT w="13500" h="13500" prst="angle"/>
                <a:bevelB w="13500" h="13500" prst="angle"/>
                <a:extrusionClr>
                  <a:srgbClr val="969696"/>
                </a:extrusionClr>
                <a:contourClr>
                  <a:srgbClr val="969696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32" name="AutoShape 48"/>
              <p:cNvSpPr>
                <a:spLocks noChangeArrowheads="1"/>
              </p:cNvSpPr>
              <p:nvPr/>
            </p:nvSpPr>
            <p:spPr bwMode="gray">
              <a:xfrm>
                <a:off x="2644" y="2841"/>
                <a:ext cx="563" cy="438"/>
              </a:xfrm>
              <a:prstGeom prst="diamond">
                <a:avLst/>
              </a:prstGeom>
              <a:gradFill rotWithShape="1">
                <a:gsLst>
                  <a:gs pos="0">
                    <a:srgbClr val="B2B2B2"/>
                  </a:gs>
                  <a:gs pos="100000">
                    <a:srgbClr val="ABABAB"/>
                  </a:gs>
                </a:gsLst>
                <a:lin ang="5400000" scaled="1"/>
              </a:gradFill>
              <a:ln w="9525">
                <a:miter lim="800000"/>
                <a:headEnd/>
                <a:tailEnd/>
              </a:ln>
              <a:scene3d>
                <a:camera prst="legacyObliqueBottom"/>
                <a:lightRig rig="legacyFlat2" dir="t"/>
              </a:scene3d>
              <a:sp3d extrusionH="163500" contourW="12700" prstMaterial="legacyMatte">
                <a:bevelT w="13500" h="13500" prst="angle"/>
                <a:bevelB w="13500" h="13500" prst="angle"/>
                <a:extrusionClr>
                  <a:srgbClr val="B2B2B2"/>
                </a:extrusionClr>
                <a:contourClr>
                  <a:srgbClr val="B2B2B2"/>
                </a:contourClr>
              </a:sp3d>
            </p:spPr>
            <p:txBody>
              <a:bodyPr wrap="none" anchor="ctr">
                <a:flatTx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charset="0"/>
                  </a:defRPr>
                </a:lvl9pPr>
              </a:lstStyle>
              <a:p>
                <a:pPr eaLnBrk="1" hangingPunct="1"/>
                <a:endParaRPr lang="zh-CN" altLang="zh-CN" b="1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sp>
          <p:nvSpPr>
            <p:cNvPr id="26" name="Text Box 49"/>
            <p:cNvSpPr txBox="1">
              <a:spLocks noChangeArrowheads="1"/>
            </p:cNvSpPr>
            <p:nvPr/>
          </p:nvSpPr>
          <p:spPr bwMode="gray">
            <a:xfrm>
              <a:off x="4268" y="1311"/>
              <a:ext cx="1687" cy="6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 marL="285750" indent="-285750">
                <a:buFont typeface="Wingdings" charset="2"/>
                <a:buChar char="ü"/>
              </a:pPr>
              <a:r>
                <a:rPr lang="zh-CN" altLang="en-US" sz="1400" b="1" dirty="0" smtClean="0">
                  <a:solidFill>
                    <a:srgbClr val="1C1C1C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产品</a:t>
              </a:r>
              <a:r>
                <a:rPr lang="zh-CN" altLang="en-US" sz="1400" b="1" dirty="0" smtClean="0">
                  <a:solidFill>
                    <a:srgbClr val="C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四象限</a:t>
              </a:r>
              <a:r>
                <a:rPr lang="zh-CN" altLang="en-US" sz="1400" b="1" dirty="0" smtClean="0">
                  <a:solidFill>
                    <a:srgbClr val="1C1C1C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竞争力图谱</a:t>
              </a:r>
            </a:p>
            <a:p>
              <a:pPr marL="285750" indent="-285750">
                <a:buFont typeface="Wingdings" charset="2"/>
                <a:buChar char="ü"/>
              </a:pPr>
              <a:r>
                <a:rPr lang="zh-CN" altLang="en-US" sz="1400" b="1" dirty="0" smtClean="0">
                  <a:solidFill>
                    <a:srgbClr val="1C1C1C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产品热度和媒体热度</a:t>
              </a:r>
            </a:p>
            <a:p>
              <a:pPr marL="285750" indent="-285750">
                <a:buFont typeface="Wingdings" charset="2"/>
                <a:buChar char="ü"/>
              </a:pPr>
              <a:r>
                <a:rPr lang="zh-CN" altLang="en-US" sz="1400" b="1" dirty="0" smtClean="0">
                  <a:solidFill>
                    <a:srgbClr val="1C1C1C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用户对产品关注度转移</a:t>
              </a:r>
              <a:endParaRPr lang="zh-CN" altLang="en-US" sz="1400" b="1" dirty="0">
                <a:solidFill>
                  <a:srgbClr val="1C1C1C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  <a:p>
              <a:pPr marL="285750" indent="-285750">
                <a:buFont typeface="Wingdings" charset="2"/>
                <a:buChar char="ü"/>
              </a:pPr>
              <a:r>
                <a:rPr lang="zh-CN" altLang="en-US" sz="1400" b="1" dirty="0">
                  <a:solidFill>
                    <a:srgbClr val="1C1C1C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监控</a:t>
              </a:r>
              <a:r>
                <a:rPr lang="zh-CN" altLang="en-US" sz="1400" b="1" dirty="0" smtClean="0">
                  <a:solidFill>
                    <a:srgbClr val="1C1C1C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竞品热度和舆情态势</a:t>
              </a:r>
              <a:endParaRPr lang="zh-CN" altLang="en-US" sz="1400" dirty="0">
                <a:solidFill>
                  <a:srgbClr val="1C1C1C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27" name="Text Box 50"/>
            <p:cNvSpPr txBox="1">
              <a:spLocks noChangeArrowheads="1"/>
            </p:cNvSpPr>
            <p:nvPr/>
          </p:nvSpPr>
          <p:spPr bwMode="gray">
            <a:xfrm>
              <a:off x="4262" y="2795"/>
              <a:ext cx="1653" cy="6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 marL="285750" indent="-285750">
                <a:buFont typeface="Wingdings" charset="2"/>
                <a:buChar char="ü"/>
              </a:pPr>
              <a:r>
                <a:rPr lang="zh-CN" altLang="en-US" sz="1400" b="1" dirty="0">
                  <a:solidFill>
                    <a:srgbClr val="1C1C1C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监控重点媒体，论坛</a:t>
              </a:r>
            </a:p>
            <a:p>
              <a:pPr marL="285750" indent="-285750">
                <a:buFont typeface="Wingdings" charset="2"/>
                <a:buChar char="ü"/>
              </a:pPr>
              <a:r>
                <a:rPr lang="zh-CN" altLang="en-US" sz="1400" b="1" dirty="0">
                  <a:solidFill>
                    <a:srgbClr val="1C1C1C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推送舆情便于</a:t>
              </a:r>
              <a:r>
                <a:rPr lang="zh-CN" altLang="en-US" sz="1400" b="1" dirty="0">
                  <a:solidFill>
                    <a:srgbClr val="C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正确舆论引导</a:t>
              </a:r>
            </a:p>
            <a:p>
              <a:pPr marL="285750" indent="-285750">
                <a:buFont typeface="Wingdings" charset="2"/>
                <a:buChar char="ü"/>
              </a:pPr>
              <a:r>
                <a:rPr lang="zh-CN" altLang="en-US" sz="1400" b="1" dirty="0">
                  <a:solidFill>
                    <a:srgbClr val="1C1C1C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识别市场活动和应对策略</a:t>
              </a:r>
            </a:p>
            <a:p>
              <a:pPr marL="285750" indent="-285750">
                <a:buFont typeface="Wingdings" charset="2"/>
                <a:buChar char="ü"/>
              </a:pPr>
              <a:r>
                <a:rPr lang="zh-CN" altLang="en-US" sz="1400" b="1" dirty="0">
                  <a:solidFill>
                    <a:srgbClr val="C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行业分析报告</a:t>
              </a:r>
              <a:endParaRPr lang="en-US" altLang="zh-CN" sz="1400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28" name="Text Box 51"/>
            <p:cNvSpPr txBox="1">
              <a:spLocks noChangeArrowheads="1"/>
            </p:cNvSpPr>
            <p:nvPr/>
          </p:nvSpPr>
          <p:spPr bwMode="gray">
            <a:xfrm>
              <a:off x="-265" y="1395"/>
              <a:ext cx="1543" cy="4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 marL="285750" indent="-285750">
                <a:buFont typeface="Wingdings" charset="2"/>
                <a:buChar char="ü"/>
              </a:pPr>
              <a:r>
                <a:rPr lang="zh-CN" altLang="en-US" sz="1400" b="1" dirty="0" smtClean="0">
                  <a:latin typeface="Microsoft YaHei" charset="0"/>
                  <a:ea typeface="Microsoft YaHei" charset="0"/>
                  <a:cs typeface="Microsoft YaHei" charset="0"/>
                </a:rPr>
                <a:t>关注</a:t>
              </a:r>
              <a:r>
                <a:rPr lang="zh-CN" altLang="en-US" sz="1400" b="1" dirty="0" smtClean="0">
                  <a:solidFill>
                    <a:srgbClr val="C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品牌搜索热度</a:t>
              </a:r>
              <a:endParaRPr lang="zh-CN" altLang="en-US" sz="1400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  <a:p>
              <a:pPr marL="285750" indent="-285750">
                <a:buFont typeface="Wingdings" charset="2"/>
                <a:buChar char="ü"/>
              </a:pPr>
              <a:r>
                <a:rPr lang="zh-CN" altLang="en-US" sz="1400" b="1" dirty="0" smtClean="0">
                  <a:solidFill>
                    <a:srgbClr val="1C1C1C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关注</a:t>
              </a:r>
              <a:r>
                <a:rPr lang="zh-CN" altLang="en-US" sz="1400" b="1" dirty="0" smtClean="0">
                  <a:solidFill>
                    <a:srgbClr val="C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热点话题</a:t>
              </a:r>
              <a:r>
                <a:rPr lang="zh-CN" altLang="en-US" sz="1400" b="1" dirty="0" smtClean="0">
                  <a:solidFill>
                    <a:srgbClr val="1C1C1C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和</a:t>
              </a:r>
              <a:r>
                <a:rPr lang="zh-CN" altLang="en-US" sz="1400" b="1" dirty="0" smtClean="0">
                  <a:solidFill>
                    <a:srgbClr val="C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热词</a:t>
              </a:r>
              <a:r>
                <a:rPr lang="zh-CN" altLang="en-US" sz="1400" b="1" dirty="0" smtClean="0">
                  <a:solidFill>
                    <a:srgbClr val="1C1C1C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反馈</a:t>
              </a:r>
              <a:endParaRPr lang="zh-CN" altLang="en-US" sz="1400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  <a:p>
              <a:pPr marL="285750" indent="-285750">
                <a:buFont typeface="Wingdings" charset="2"/>
                <a:buChar char="ü"/>
              </a:pPr>
              <a:r>
                <a:rPr lang="zh-CN" altLang="en-US" sz="1400" b="1" dirty="0" smtClean="0">
                  <a:latin typeface="Microsoft YaHei" charset="0"/>
                  <a:ea typeface="Microsoft YaHei" charset="0"/>
                  <a:cs typeface="Microsoft YaHei" charset="0"/>
                </a:rPr>
                <a:t>关注传播</a:t>
              </a:r>
              <a:r>
                <a:rPr lang="zh-CN" altLang="en-US" sz="1400" b="1" dirty="0" smtClean="0">
                  <a:solidFill>
                    <a:srgbClr val="C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渠道的话题热度</a:t>
              </a:r>
              <a:endParaRPr lang="zh-CN" altLang="en-US" sz="1400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29" name="Text Box 52"/>
            <p:cNvSpPr txBox="1">
              <a:spLocks noChangeArrowheads="1"/>
            </p:cNvSpPr>
            <p:nvPr/>
          </p:nvSpPr>
          <p:spPr bwMode="gray">
            <a:xfrm>
              <a:off x="-160" y="2911"/>
              <a:ext cx="1223" cy="7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0"/>
                </a:defRPr>
              </a:lvl9pPr>
            </a:lstStyle>
            <a:p>
              <a:pPr marL="285750" indent="-285750">
                <a:buFont typeface="Wingdings" charset="2"/>
                <a:buChar char="ü"/>
              </a:pPr>
              <a:r>
                <a:rPr lang="zh-CN" altLang="en-US" sz="1400" b="1" dirty="0" smtClean="0">
                  <a:latin typeface="Microsoft YaHei" charset="0"/>
                  <a:ea typeface="Microsoft YaHei" charset="0"/>
                  <a:cs typeface="Microsoft YaHei" charset="0"/>
                </a:rPr>
                <a:t>识别</a:t>
              </a:r>
              <a:r>
                <a:rPr lang="zh-CN" altLang="en-US" sz="1400" b="1" dirty="0" smtClean="0">
                  <a:solidFill>
                    <a:srgbClr val="C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需求迁徙图谱</a:t>
              </a:r>
            </a:p>
            <a:p>
              <a:pPr marL="285750" indent="-285750">
                <a:buFont typeface="Wingdings" charset="2"/>
                <a:buChar char="ü"/>
              </a:pPr>
              <a:r>
                <a:rPr lang="zh-CN" altLang="en-US" sz="1400" b="1" dirty="0" smtClean="0">
                  <a:latin typeface="Microsoft YaHei" charset="0"/>
                  <a:ea typeface="Microsoft YaHei" charset="0"/>
                  <a:cs typeface="Microsoft YaHei" charset="0"/>
                </a:rPr>
                <a:t>识别</a:t>
              </a:r>
              <a:r>
                <a:rPr lang="zh-CN" altLang="en-US" sz="1400" b="1" dirty="0" smtClean="0">
                  <a:solidFill>
                    <a:srgbClr val="C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用户偏好</a:t>
              </a:r>
            </a:p>
            <a:p>
              <a:pPr marL="285750" indent="-285750">
                <a:buFont typeface="Wingdings" charset="2"/>
                <a:buChar char="ü"/>
              </a:pPr>
              <a:r>
                <a:rPr lang="zh-CN" altLang="en-US" sz="1400" b="1" dirty="0" smtClean="0">
                  <a:latin typeface="Microsoft YaHei" charset="0"/>
                  <a:ea typeface="Microsoft YaHei" charset="0"/>
                  <a:cs typeface="Microsoft YaHei" charset="0"/>
                </a:rPr>
                <a:t>构建</a:t>
              </a:r>
              <a:r>
                <a:rPr lang="zh-CN" altLang="en-US" sz="1400" b="1" dirty="0" smtClean="0">
                  <a:solidFill>
                    <a:srgbClr val="C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用户身份画像</a:t>
              </a:r>
            </a:p>
            <a:p>
              <a:pPr marL="285750" indent="-285750">
                <a:buFont typeface="Wingdings" charset="2"/>
                <a:buChar char="ü"/>
              </a:pPr>
              <a:r>
                <a:rPr lang="zh-CN" altLang="en-US" sz="1400" b="1" dirty="0" smtClean="0">
                  <a:latin typeface="Microsoft YaHei" charset="0"/>
                  <a:ea typeface="Microsoft YaHei" charset="0"/>
                  <a:cs typeface="Microsoft YaHei" charset="0"/>
                </a:rPr>
                <a:t>识别</a:t>
              </a:r>
              <a:r>
                <a:rPr lang="zh-CN" altLang="en-US" sz="1400" b="1" dirty="0" smtClean="0">
                  <a:solidFill>
                    <a:srgbClr val="C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用户情绪趋势</a:t>
              </a:r>
            </a:p>
            <a:p>
              <a:pPr marL="285750" indent="-285750">
                <a:buFont typeface="Wingdings" charset="2"/>
                <a:buChar char="ü"/>
              </a:pPr>
              <a:r>
                <a:rPr lang="zh-CN" altLang="en-US" sz="1400" b="1" dirty="0" smtClean="0">
                  <a:latin typeface="Microsoft YaHei" charset="0"/>
                  <a:ea typeface="Microsoft YaHei" charset="0"/>
                  <a:cs typeface="Microsoft YaHei" charset="0"/>
                </a:rPr>
                <a:t>用户</a:t>
              </a:r>
              <a:r>
                <a:rPr lang="zh-CN" altLang="en-US" sz="1400" b="1" dirty="0" smtClean="0">
                  <a:solidFill>
                    <a:srgbClr val="C00000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渠道分级</a:t>
              </a:r>
              <a:endParaRPr lang="zh-CN" altLang="en-US" sz="1400" b="1" dirty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888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 smtClean="0">
                <a:solidFill>
                  <a:schemeClr val="bg1">
                    <a:lumMod val="65000"/>
                  </a:schemeClr>
                </a:solidFill>
              </a:rPr>
              <a:t>汇报</a:t>
            </a:r>
            <a:r>
              <a:rPr kumimoji="1" lang="zh-CN" altLang="en-US" b="1" dirty="0" smtClean="0"/>
              <a:t>项目概要 </a:t>
            </a:r>
            <a:r>
              <a:rPr kumimoji="1" lang="en-US" altLang="zh-CN" sz="3200" b="1" dirty="0" smtClean="0"/>
              <a:t>[</a:t>
            </a:r>
            <a:r>
              <a:rPr kumimoji="1" lang="en-US" altLang="zh-CN" sz="2800" b="1" dirty="0" smtClean="0">
                <a:solidFill>
                  <a:srgbClr val="C00000"/>
                </a:solidFill>
              </a:rPr>
              <a:t>Project</a:t>
            </a:r>
            <a:r>
              <a:rPr kumimoji="1" lang="zh-CN" altLang="en-US" sz="2800" b="1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sz="2800" b="1" dirty="0" smtClean="0">
                <a:solidFill>
                  <a:srgbClr val="C00000"/>
                </a:solidFill>
              </a:rPr>
              <a:t>Overview</a:t>
            </a:r>
            <a:r>
              <a:rPr kumimoji="1" lang="en-US" altLang="zh-CN" sz="3200" b="1" dirty="0" smtClean="0"/>
              <a:t>]</a:t>
            </a:r>
            <a:endParaRPr kumimoji="1" lang="zh-CN" altLang="en-US" sz="3200" b="1" dirty="0"/>
          </a:p>
        </p:txBody>
      </p:sp>
      <p:sp>
        <p:nvSpPr>
          <p:cNvPr id="3" name="TextBox 18"/>
          <p:cNvSpPr txBox="1">
            <a:spLocks noChangeArrowheads="1"/>
          </p:cNvSpPr>
          <p:nvPr/>
        </p:nvSpPr>
        <p:spPr bwMode="auto">
          <a:xfrm>
            <a:off x="5806328" y="3451072"/>
            <a:ext cx="1723549" cy="572464"/>
          </a:xfrm>
          <a:prstGeom prst="rect">
            <a:avLst/>
          </a:prstGeom>
          <a:extLst/>
        </p:spPr>
        <p:txBody>
          <a:bodyPr wrap="none">
            <a:spAutoFit/>
          </a:bodyPr>
          <a:lstStyle>
            <a:defPPr>
              <a:defRPr lang="en-US"/>
            </a:defPPr>
            <a:lvl1pPr>
              <a:lnSpc>
                <a:spcPct val="130000"/>
              </a:lnSpc>
              <a:defRPr sz="24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方案和计划</a:t>
            </a:r>
            <a:endParaRPr lang="en-US" altLang="zh-CN" dirty="0"/>
          </a:p>
        </p:txBody>
      </p:sp>
      <p:sp>
        <p:nvSpPr>
          <p:cNvPr id="4" name="TextBox 19"/>
          <p:cNvSpPr txBox="1">
            <a:spLocks noChangeArrowheads="1"/>
          </p:cNvSpPr>
          <p:nvPr/>
        </p:nvSpPr>
        <p:spPr bwMode="auto">
          <a:xfrm>
            <a:off x="5806330" y="4930141"/>
            <a:ext cx="2784382" cy="56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dirty="0" smtClean="0">
                <a:solidFill>
                  <a:srgbClr val="49494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团队与协助</a:t>
            </a:r>
            <a:endParaRPr lang="en-US" altLang="zh-CN" sz="2000" dirty="0">
              <a:solidFill>
                <a:srgbClr val="49494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4520362" y="1294935"/>
            <a:ext cx="1006475" cy="1347788"/>
          </a:xfrm>
          <a:custGeom>
            <a:avLst/>
            <a:gdLst/>
            <a:ahLst/>
            <a:cxnLst/>
            <a:rect l="l" t="t" r="r" b="b"/>
            <a:pathLst>
              <a:path w="959230" h="1283265">
                <a:moveTo>
                  <a:pt x="144016" y="0"/>
                </a:moveTo>
                <a:lnTo>
                  <a:pt x="792088" y="0"/>
                </a:lnTo>
                <a:lnTo>
                  <a:pt x="792088" y="442510"/>
                </a:lnTo>
                <a:cubicBezTo>
                  <a:pt x="894990" y="528892"/>
                  <a:pt x="959230" y="658769"/>
                  <a:pt x="959230" y="803650"/>
                </a:cubicBezTo>
                <a:cubicBezTo>
                  <a:pt x="959230" y="1068534"/>
                  <a:pt x="744499" y="1283265"/>
                  <a:pt x="479615" y="1283265"/>
                </a:cubicBezTo>
                <a:cubicBezTo>
                  <a:pt x="214731" y="1283265"/>
                  <a:pt x="0" y="1068534"/>
                  <a:pt x="0" y="803650"/>
                </a:cubicBezTo>
                <a:cubicBezTo>
                  <a:pt x="0" y="669564"/>
                  <a:pt x="55024" y="548329"/>
                  <a:pt x="144016" y="461590"/>
                </a:cubicBezTo>
                <a:close/>
              </a:path>
            </a:pathLst>
          </a:custGeom>
          <a:gradFill flip="none" rotWithShape="1">
            <a:gsLst>
              <a:gs pos="0">
                <a:srgbClr val="015A9D"/>
              </a:gs>
              <a:gs pos="50000">
                <a:srgbClr val="1299FE"/>
              </a:gs>
              <a:gs pos="100000">
                <a:srgbClr val="5BB9FF"/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sp>
        <p:nvSpPr>
          <p:cNvPr id="6" name="椭圆 5"/>
          <p:cNvSpPr/>
          <p:nvPr/>
        </p:nvSpPr>
        <p:spPr>
          <a:xfrm>
            <a:off x="4581480" y="1710214"/>
            <a:ext cx="882651" cy="878296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1600" b="1" dirty="0" smtClean="0">
                <a:solidFill>
                  <a:srgbClr val="0B7FD7"/>
                </a:solidFill>
                <a:latin typeface="微软雅黑" panose="020B0503020204020204" pitchFamily="34" charset="-122"/>
              </a:rPr>
              <a:t>Part</a:t>
            </a:r>
            <a:r>
              <a:rPr lang="zh-CN" altLang="en-US" sz="1600" b="1" dirty="0" smtClean="0">
                <a:solidFill>
                  <a:srgbClr val="0B7FD7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1600" b="1" dirty="0" smtClean="0">
                <a:solidFill>
                  <a:srgbClr val="0B7FD7"/>
                </a:solidFill>
                <a:latin typeface="微软雅黑" panose="020B0503020204020204" pitchFamily="34" charset="-122"/>
              </a:rPr>
              <a:t>1</a:t>
            </a:r>
            <a:endParaRPr lang="en-US" altLang="zh-CN" sz="1600" b="1" dirty="0">
              <a:solidFill>
                <a:srgbClr val="0B7FD7"/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 flipV="1">
            <a:off x="3536547" y="1270874"/>
            <a:ext cx="2949232" cy="48013"/>
          </a:xfrm>
          <a:prstGeom prst="rect">
            <a:avLst/>
          </a:prstGeom>
          <a:gradFill>
            <a:gsLst>
              <a:gs pos="49628">
                <a:srgbClr val="5BB9FF"/>
              </a:gs>
              <a:gs pos="200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 dirty="0"/>
          </a:p>
        </p:txBody>
      </p:sp>
      <p:sp>
        <p:nvSpPr>
          <p:cNvPr id="8" name="椭圆 4"/>
          <p:cNvSpPr/>
          <p:nvPr/>
        </p:nvSpPr>
        <p:spPr>
          <a:xfrm>
            <a:off x="4520362" y="2893549"/>
            <a:ext cx="1006475" cy="1347787"/>
          </a:xfrm>
          <a:custGeom>
            <a:avLst/>
            <a:gdLst/>
            <a:ahLst/>
            <a:cxnLst/>
            <a:rect l="l" t="t" r="r" b="b"/>
            <a:pathLst>
              <a:path w="959230" h="1283265">
                <a:moveTo>
                  <a:pt x="144016" y="0"/>
                </a:moveTo>
                <a:lnTo>
                  <a:pt x="792088" y="0"/>
                </a:lnTo>
                <a:lnTo>
                  <a:pt x="792088" y="442510"/>
                </a:lnTo>
                <a:cubicBezTo>
                  <a:pt x="894990" y="528892"/>
                  <a:pt x="959230" y="658769"/>
                  <a:pt x="959230" y="803650"/>
                </a:cubicBezTo>
                <a:cubicBezTo>
                  <a:pt x="959230" y="1068534"/>
                  <a:pt x="744499" y="1283265"/>
                  <a:pt x="479615" y="1283265"/>
                </a:cubicBezTo>
                <a:cubicBezTo>
                  <a:pt x="214731" y="1283265"/>
                  <a:pt x="0" y="1068534"/>
                  <a:pt x="0" y="803650"/>
                </a:cubicBezTo>
                <a:cubicBezTo>
                  <a:pt x="0" y="669564"/>
                  <a:pt x="55024" y="548329"/>
                  <a:pt x="144016" y="461590"/>
                </a:cubicBezTo>
                <a:close/>
              </a:path>
            </a:pathLst>
          </a:custGeom>
          <a:gradFill flip="none" rotWithShape="1">
            <a:gsLst>
              <a:gs pos="0">
                <a:srgbClr val="D05400"/>
              </a:gs>
              <a:gs pos="50000">
                <a:srgbClr val="FF6500"/>
              </a:gs>
              <a:gs pos="100000">
                <a:srgbClr val="FF9D5B"/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sp>
        <p:nvSpPr>
          <p:cNvPr id="9" name="椭圆 8"/>
          <p:cNvSpPr/>
          <p:nvPr/>
        </p:nvSpPr>
        <p:spPr>
          <a:xfrm>
            <a:off x="4568954" y="3346241"/>
            <a:ext cx="914887" cy="834473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dirty="0" smtClean="0">
                <a:solidFill>
                  <a:srgbClr val="D05400"/>
                </a:solidFill>
                <a:latin typeface="微软雅黑" panose="020B0503020204020204" pitchFamily="34" charset="-122"/>
              </a:rPr>
              <a:t>Part</a:t>
            </a:r>
            <a:r>
              <a:rPr lang="zh-CN" altLang="en-US" dirty="0" smtClean="0">
                <a:solidFill>
                  <a:srgbClr val="D05400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srgbClr val="D05400"/>
                </a:solidFill>
                <a:latin typeface="微软雅黑" panose="020B0503020204020204" pitchFamily="34" charset="-122"/>
              </a:rPr>
              <a:t>2</a:t>
            </a:r>
            <a:endParaRPr lang="en-US" altLang="zh-CN" dirty="0">
              <a:solidFill>
                <a:srgbClr val="D05400"/>
              </a:solidFill>
              <a:latin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 flipV="1">
            <a:off x="3536548" y="2869406"/>
            <a:ext cx="3226050" cy="48013"/>
          </a:xfrm>
          <a:prstGeom prst="rect">
            <a:avLst/>
          </a:prstGeom>
          <a:gradFill>
            <a:gsLst>
              <a:gs pos="49628">
                <a:srgbClr val="FF9D5B"/>
              </a:gs>
              <a:gs pos="200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sp>
        <p:nvSpPr>
          <p:cNvPr id="11" name="椭圆 4"/>
          <p:cNvSpPr/>
          <p:nvPr/>
        </p:nvSpPr>
        <p:spPr>
          <a:xfrm>
            <a:off x="4520362" y="4492160"/>
            <a:ext cx="1006475" cy="1347788"/>
          </a:xfrm>
          <a:custGeom>
            <a:avLst/>
            <a:gdLst/>
            <a:ahLst/>
            <a:cxnLst/>
            <a:rect l="l" t="t" r="r" b="b"/>
            <a:pathLst>
              <a:path w="959230" h="1283265">
                <a:moveTo>
                  <a:pt x="144016" y="0"/>
                </a:moveTo>
                <a:lnTo>
                  <a:pt x="792088" y="0"/>
                </a:lnTo>
                <a:lnTo>
                  <a:pt x="792088" y="442510"/>
                </a:lnTo>
                <a:cubicBezTo>
                  <a:pt x="894990" y="528892"/>
                  <a:pt x="959230" y="658769"/>
                  <a:pt x="959230" y="803650"/>
                </a:cubicBezTo>
                <a:cubicBezTo>
                  <a:pt x="959230" y="1068534"/>
                  <a:pt x="744499" y="1283265"/>
                  <a:pt x="479615" y="1283265"/>
                </a:cubicBezTo>
                <a:cubicBezTo>
                  <a:pt x="214731" y="1283265"/>
                  <a:pt x="0" y="1068534"/>
                  <a:pt x="0" y="803650"/>
                </a:cubicBezTo>
                <a:cubicBezTo>
                  <a:pt x="0" y="669564"/>
                  <a:pt x="55024" y="548329"/>
                  <a:pt x="144016" y="461590"/>
                </a:cubicBezTo>
                <a:close/>
              </a:path>
            </a:pathLst>
          </a:custGeom>
          <a:gradFill flip="none" rotWithShape="1">
            <a:gsLst>
              <a:gs pos="0">
                <a:srgbClr val="5F9127"/>
              </a:gs>
              <a:gs pos="50000">
                <a:srgbClr val="7CBF33"/>
              </a:gs>
              <a:gs pos="100000">
                <a:srgbClr val="93D051"/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sp>
        <p:nvSpPr>
          <p:cNvPr id="12" name="椭圆 11"/>
          <p:cNvSpPr/>
          <p:nvPr/>
        </p:nvSpPr>
        <p:spPr>
          <a:xfrm>
            <a:off x="4575178" y="4955193"/>
            <a:ext cx="914005" cy="834555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en-US" altLang="zh-CN" dirty="0" smtClean="0">
                <a:solidFill>
                  <a:srgbClr val="5F9127"/>
                </a:solidFill>
                <a:latin typeface="微软雅黑" panose="020B0503020204020204" pitchFamily="34" charset="-122"/>
              </a:rPr>
              <a:t>Part</a:t>
            </a:r>
            <a:r>
              <a:rPr lang="zh-CN" altLang="en-US" dirty="0" smtClean="0">
                <a:solidFill>
                  <a:srgbClr val="5F9127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srgbClr val="5F9127"/>
                </a:solidFill>
                <a:latin typeface="微软雅黑" panose="020B0503020204020204" pitchFamily="34" charset="-122"/>
              </a:rPr>
              <a:t>3</a:t>
            </a:r>
            <a:endParaRPr lang="en-US" altLang="zh-CN" dirty="0">
              <a:solidFill>
                <a:srgbClr val="5F9127"/>
              </a:solidFill>
              <a:latin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 flipV="1">
            <a:off x="3536550" y="4467937"/>
            <a:ext cx="3049141" cy="48013"/>
          </a:xfrm>
          <a:prstGeom prst="rect">
            <a:avLst/>
          </a:prstGeom>
          <a:gradFill>
            <a:gsLst>
              <a:gs pos="49628">
                <a:srgbClr val="93D051"/>
              </a:gs>
              <a:gs pos="200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350"/>
          </a:p>
        </p:txBody>
      </p:sp>
      <p:sp>
        <p:nvSpPr>
          <p:cNvPr id="17" name="矩形 16"/>
          <p:cNvSpPr/>
          <p:nvPr/>
        </p:nvSpPr>
        <p:spPr>
          <a:xfrm>
            <a:off x="5806329" y="1875860"/>
            <a:ext cx="1210588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rgbClr val="49494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项目目标</a:t>
            </a:r>
            <a:endParaRPr lang="en-US" altLang="zh-CN" sz="2000" dirty="0">
              <a:solidFill>
                <a:srgbClr val="49494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26252">
            <a:off x="1045723" y="2922630"/>
            <a:ext cx="2225873" cy="294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22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舆情业务体系架构</a:t>
            </a:r>
            <a:endParaRPr kumimoji="1" lang="zh-CN" altLang="en-US" dirty="0"/>
          </a:p>
        </p:txBody>
      </p:sp>
      <p:cxnSp>
        <p:nvCxnSpPr>
          <p:cNvPr id="15" name="直接连接符 16"/>
          <p:cNvCxnSpPr/>
          <p:nvPr/>
        </p:nvCxnSpPr>
        <p:spPr>
          <a:xfrm flipV="1">
            <a:off x="1511744" y="3627667"/>
            <a:ext cx="8820813" cy="17418"/>
          </a:xfrm>
          <a:prstGeom prst="line">
            <a:avLst/>
          </a:prstGeom>
          <a:ln w="12700">
            <a:solidFill>
              <a:srgbClr val="C93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圆角矩形 20"/>
          <p:cNvSpPr/>
          <p:nvPr/>
        </p:nvSpPr>
        <p:spPr>
          <a:xfrm>
            <a:off x="8605881" y="4268221"/>
            <a:ext cx="1456704" cy="668998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 smtClean="0">
                <a:latin typeface="Microsoft YaHei" charset="0"/>
                <a:ea typeface="Microsoft YaHei" charset="0"/>
                <a:cs typeface="Microsoft YaHei" charset="0"/>
              </a:rPr>
              <a:t>舆情模型集</a:t>
            </a:r>
            <a:endParaRPr lang="zh-CN" altLang="en-US" sz="14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5155605" y="4391596"/>
            <a:ext cx="1196629" cy="440537"/>
          </a:xfrm>
          <a:prstGeom prst="roundRect">
            <a:avLst/>
          </a:prstGeom>
          <a:solidFill>
            <a:srgbClr val="AC2A36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smtClean="0">
                <a:latin typeface="Microsoft YaHei" charset="0"/>
                <a:ea typeface="Microsoft YaHei" charset="0"/>
                <a:cs typeface="Microsoft YaHei" charset="0"/>
              </a:rPr>
              <a:t>树爬虫</a:t>
            </a:r>
            <a:endParaRPr lang="zh-CN" altLang="en-US" sz="14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34" name="直接连接符 58"/>
          <p:cNvCxnSpPr/>
          <p:nvPr/>
        </p:nvCxnSpPr>
        <p:spPr>
          <a:xfrm flipV="1">
            <a:off x="1532357" y="3918772"/>
            <a:ext cx="8820813" cy="17418"/>
          </a:xfrm>
          <a:prstGeom prst="line">
            <a:avLst/>
          </a:prstGeom>
          <a:solidFill>
            <a:srgbClr val="AC2A36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5" name="直接连接符 59"/>
          <p:cNvCxnSpPr/>
          <p:nvPr/>
        </p:nvCxnSpPr>
        <p:spPr>
          <a:xfrm flipV="1">
            <a:off x="1574358" y="2049167"/>
            <a:ext cx="8820813" cy="17418"/>
          </a:xfrm>
          <a:prstGeom prst="line">
            <a:avLst/>
          </a:prstGeom>
          <a:ln w="12700">
            <a:solidFill>
              <a:srgbClr val="C93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1054187" y="2678661"/>
            <a:ext cx="208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中间件</a:t>
            </a:r>
            <a:endParaRPr lang="en-US" altLang="zh-CN" dirty="0"/>
          </a:p>
        </p:txBody>
      </p:sp>
      <p:sp>
        <p:nvSpPr>
          <p:cNvPr id="38" name="文本框 37"/>
          <p:cNvSpPr txBox="1"/>
          <p:nvPr/>
        </p:nvSpPr>
        <p:spPr>
          <a:xfrm>
            <a:off x="1036264" y="1274241"/>
            <a:ext cx="3001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服务</a:t>
            </a:r>
          </a:p>
          <a:p>
            <a:r>
              <a:rPr lang="zh-CN" altLang="en-US" sz="12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能力</a:t>
            </a:r>
            <a:endParaRPr lang="zh-CN" altLang="en-US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上箭头 47"/>
          <p:cNvSpPr/>
          <p:nvPr/>
        </p:nvSpPr>
        <p:spPr>
          <a:xfrm>
            <a:off x="5699658" y="2259164"/>
            <a:ext cx="576684" cy="300435"/>
          </a:xfrm>
          <a:prstGeom prst="upArrow">
            <a:avLst/>
          </a:prstGeom>
          <a:solidFill>
            <a:srgbClr val="7030A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25"/>
          <p:cNvGrpSpPr/>
          <p:nvPr/>
        </p:nvGrpSpPr>
        <p:grpSpPr>
          <a:xfrm>
            <a:off x="7037481" y="4087910"/>
            <a:ext cx="1082348" cy="462373"/>
            <a:chOff x="4552826" y="3618633"/>
            <a:chExt cx="1082348" cy="462373"/>
          </a:xfrm>
        </p:grpSpPr>
        <p:sp>
          <p:nvSpPr>
            <p:cNvPr id="67" name="圆角矩形 66"/>
            <p:cNvSpPr/>
            <p:nvPr/>
          </p:nvSpPr>
          <p:spPr>
            <a:xfrm>
              <a:off x="4648609" y="3618633"/>
              <a:ext cx="914400" cy="46237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4552826" y="3673337"/>
              <a:ext cx="10823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b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中英文词库</a:t>
              </a:r>
              <a:endPara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2" name="上箭头 81"/>
          <p:cNvSpPr/>
          <p:nvPr/>
        </p:nvSpPr>
        <p:spPr>
          <a:xfrm>
            <a:off x="5594375" y="3504778"/>
            <a:ext cx="576684" cy="247238"/>
          </a:xfrm>
          <a:prstGeom prst="upArrow">
            <a:avLst/>
          </a:prstGeom>
          <a:solidFill>
            <a:srgbClr val="7030A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文本框 82"/>
          <p:cNvSpPr txBox="1"/>
          <p:nvPr/>
        </p:nvSpPr>
        <p:spPr>
          <a:xfrm>
            <a:off x="1068042" y="5806005"/>
            <a:ext cx="208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数据</a:t>
            </a:r>
            <a:endParaRPr lang="en-US" altLang="zh-CN" dirty="0"/>
          </a:p>
          <a:p>
            <a:r>
              <a:rPr lang="zh-CN" altLang="en-US" dirty="0" smtClean="0"/>
              <a:t>源</a:t>
            </a:r>
            <a:endParaRPr lang="zh-CN" altLang="en-US" dirty="0"/>
          </a:p>
        </p:txBody>
      </p:sp>
      <p:sp>
        <p:nvSpPr>
          <p:cNvPr id="84" name="圆角矩形 83"/>
          <p:cNvSpPr/>
          <p:nvPr/>
        </p:nvSpPr>
        <p:spPr>
          <a:xfrm>
            <a:off x="1627629" y="5900440"/>
            <a:ext cx="3048577" cy="646892"/>
          </a:xfrm>
          <a:prstGeom prst="roundRect">
            <a:avLst/>
          </a:prstGeom>
          <a:noFill/>
          <a:ln>
            <a:solidFill>
              <a:srgbClr val="7030A0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8FF7"/>
              </a:solidFill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2629756" y="5577673"/>
            <a:ext cx="861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Forums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" name="圆角矩形 94"/>
          <p:cNvSpPr/>
          <p:nvPr/>
        </p:nvSpPr>
        <p:spPr>
          <a:xfrm>
            <a:off x="4831766" y="5900440"/>
            <a:ext cx="3199024" cy="630081"/>
          </a:xfrm>
          <a:prstGeom prst="roundRect">
            <a:avLst/>
          </a:prstGeom>
          <a:noFill/>
          <a:ln>
            <a:solidFill>
              <a:srgbClr val="0070C0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文本框 95"/>
          <p:cNvSpPr txBox="1"/>
          <p:nvPr/>
        </p:nvSpPr>
        <p:spPr>
          <a:xfrm>
            <a:off x="5841572" y="5577673"/>
            <a:ext cx="1368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行业论坛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2" name="直接连接符 139"/>
          <p:cNvCxnSpPr/>
          <p:nvPr/>
        </p:nvCxnSpPr>
        <p:spPr>
          <a:xfrm flipV="1">
            <a:off x="1532357" y="5556158"/>
            <a:ext cx="8820813" cy="17418"/>
          </a:xfrm>
          <a:prstGeom prst="line">
            <a:avLst/>
          </a:prstGeom>
          <a:ln w="12700">
            <a:solidFill>
              <a:srgbClr val="C93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40"/>
          <p:cNvCxnSpPr/>
          <p:nvPr/>
        </p:nvCxnSpPr>
        <p:spPr>
          <a:xfrm flipV="1">
            <a:off x="1532357" y="2550971"/>
            <a:ext cx="8820813" cy="17418"/>
          </a:xfrm>
          <a:prstGeom prst="line">
            <a:avLst/>
          </a:prstGeom>
          <a:ln w="12700">
            <a:solidFill>
              <a:srgbClr val="C93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圆角矩形 116"/>
          <p:cNvSpPr/>
          <p:nvPr/>
        </p:nvSpPr>
        <p:spPr>
          <a:xfrm>
            <a:off x="4275743" y="2856851"/>
            <a:ext cx="1248040" cy="440537"/>
          </a:xfrm>
          <a:prstGeom prst="roundRect">
            <a:avLst/>
          </a:prstGeom>
          <a:solidFill>
            <a:srgbClr val="AC2A36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smtClean="0">
                <a:latin typeface="Microsoft YaHei" charset="0"/>
                <a:ea typeface="Microsoft YaHei" charset="0"/>
                <a:cs typeface="Microsoft YaHei" charset="0"/>
              </a:rPr>
              <a:t>内存数据库</a:t>
            </a:r>
            <a:endParaRPr lang="zh-CN" altLang="en-US" sz="14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cxnSp>
        <p:nvCxnSpPr>
          <p:cNvPr id="121" name="肘形连接符 120"/>
          <p:cNvCxnSpPr/>
          <p:nvPr/>
        </p:nvCxnSpPr>
        <p:spPr bwMode="auto">
          <a:xfrm rot="10800000">
            <a:off x="6020726" y="4643308"/>
            <a:ext cx="3971" cy="2143"/>
          </a:xfrm>
          <a:prstGeom prst="bentConnector3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28" name="圆角矩形 127"/>
          <p:cNvSpPr/>
          <p:nvPr/>
        </p:nvSpPr>
        <p:spPr>
          <a:xfrm>
            <a:off x="8186349" y="5900440"/>
            <a:ext cx="2121852" cy="619800"/>
          </a:xfrm>
          <a:prstGeom prst="roundRect">
            <a:avLst/>
          </a:prstGeom>
          <a:noFill/>
          <a:ln>
            <a:solidFill>
              <a:srgbClr val="00B050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文本框 128"/>
          <p:cNvSpPr txBox="1"/>
          <p:nvPr/>
        </p:nvSpPr>
        <p:spPr>
          <a:xfrm>
            <a:off x="8754421" y="5577673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行业指数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1676612" y="6007979"/>
            <a:ext cx="1239381" cy="43181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rcgroups</a:t>
            </a:r>
            <a:endParaRPr lang="zh-CN" altLang="en-US" dirty="0"/>
          </a:p>
        </p:txBody>
      </p:sp>
      <p:sp>
        <p:nvSpPr>
          <p:cNvPr id="53" name="圆角矩形 52"/>
          <p:cNvSpPr/>
          <p:nvPr/>
        </p:nvSpPr>
        <p:spPr>
          <a:xfrm>
            <a:off x="3020396" y="6026502"/>
            <a:ext cx="1239381" cy="43181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***</a:t>
            </a:r>
            <a:r>
              <a:rPr lang="en-US" altLang="zh-CN" dirty="0"/>
              <a:t>pilots</a:t>
            </a:r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4239497" y="5922496"/>
            <a:ext cx="45661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is-IS" altLang="zh-CN" sz="2000" b="1" smtClean="0">
                <a:solidFill>
                  <a:srgbClr val="FF0000"/>
                </a:solidFill>
              </a:rPr>
              <a:t>…</a:t>
            </a:r>
            <a:endParaRPr lang="zh-CN" altLang="en-US" sz="2000" b="1" dirty="0">
              <a:solidFill>
                <a:srgbClr val="FF0000"/>
              </a:solidFill>
            </a:endParaRPr>
          </a:p>
        </p:txBody>
      </p:sp>
      <p:sp>
        <p:nvSpPr>
          <p:cNvPr id="54" name="圆角矩形 53"/>
          <p:cNvSpPr/>
          <p:nvPr/>
        </p:nvSpPr>
        <p:spPr>
          <a:xfrm>
            <a:off x="4881776" y="6007979"/>
            <a:ext cx="1033438" cy="43181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bbs.dji</a:t>
            </a:r>
            <a:endParaRPr lang="zh-CN" altLang="en-US" dirty="0"/>
          </a:p>
        </p:txBody>
      </p:sp>
      <p:sp>
        <p:nvSpPr>
          <p:cNvPr id="55" name="圆角矩形 54"/>
          <p:cNvSpPr/>
          <p:nvPr/>
        </p:nvSpPr>
        <p:spPr>
          <a:xfrm>
            <a:off x="6016971" y="5994433"/>
            <a:ext cx="618738" cy="43181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latin typeface="Microsoft YaHei" charset="0"/>
                <a:ea typeface="Microsoft YaHei" charset="0"/>
                <a:cs typeface="Microsoft YaHei" charset="0"/>
              </a:rPr>
              <a:t>飞兽</a:t>
            </a:r>
          </a:p>
        </p:txBody>
      </p:sp>
      <p:sp>
        <p:nvSpPr>
          <p:cNvPr id="56" name="矩形 55"/>
          <p:cNvSpPr/>
          <p:nvPr/>
        </p:nvSpPr>
        <p:spPr>
          <a:xfrm>
            <a:off x="7689954" y="5922495"/>
            <a:ext cx="1836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is-IS" altLang="zh-CN" sz="2000" b="1" smtClean="0">
                <a:solidFill>
                  <a:srgbClr val="FF0000"/>
                </a:solidFill>
              </a:rPr>
              <a:t>…</a:t>
            </a:r>
            <a:endParaRPr lang="zh-CN" altLang="en-US" sz="2000" b="1" dirty="0">
              <a:solidFill>
                <a:srgbClr val="FF0000"/>
              </a:solidFill>
            </a:endParaRPr>
          </a:p>
        </p:txBody>
      </p:sp>
      <p:sp>
        <p:nvSpPr>
          <p:cNvPr id="57" name="圆角矩形 56"/>
          <p:cNvSpPr/>
          <p:nvPr/>
        </p:nvSpPr>
        <p:spPr>
          <a:xfrm>
            <a:off x="6694108" y="6002312"/>
            <a:ext cx="965553" cy="43181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latin typeface="Microsoft YaHei" charset="0"/>
                <a:ea typeface="Microsoft YaHei" charset="0"/>
                <a:cs typeface="Microsoft YaHei" charset="0"/>
              </a:rPr>
              <a:t>爱无人机</a:t>
            </a:r>
          </a:p>
        </p:txBody>
      </p:sp>
      <p:sp>
        <p:nvSpPr>
          <p:cNvPr id="58" name="圆角矩形 57"/>
          <p:cNvSpPr/>
          <p:nvPr/>
        </p:nvSpPr>
        <p:spPr>
          <a:xfrm>
            <a:off x="8245427" y="5968041"/>
            <a:ext cx="936977" cy="43181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latin typeface="Microsoft YaHei" charset="0"/>
                <a:ea typeface="Microsoft YaHei" charset="0"/>
                <a:cs typeface="Microsoft YaHei" charset="0"/>
              </a:rPr>
              <a:t>百度指数</a:t>
            </a:r>
          </a:p>
        </p:txBody>
      </p:sp>
      <p:sp>
        <p:nvSpPr>
          <p:cNvPr id="59" name="圆角矩形 58"/>
          <p:cNvSpPr/>
          <p:nvPr/>
        </p:nvSpPr>
        <p:spPr>
          <a:xfrm>
            <a:off x="9283047" y="5971335"/>
            <a:ext cx="550154" cy="43181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latin typeface="Microsoft YaHei" charset="0"/>
                <a:ea typeface="Microsoft YaHei" charset="0"/>
                <a:cs typeface="Microsoft YaHei" charset="0"/>
              </a:rPr>
              <a:t>GA</a:t>
            </a:r>
            <a:endParaRPr lang="zh-CN" altLang="en-US" sz="14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9947195" y="5922495"/>
            <a:ext cx="11539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is-IS" altLang="zh-CN" sz="2000" b="1" smtClean="0">
                <a:solidFill>
                  <a:srgbClr val="FF0000"/>
                </a:solidFill>
              </a:rPr>
              <a:t>…</a:t>
            </a:r>
            <a:endParaRPr lang="zh-CN" altLang="en-US" sz="2000" b="1" dirty="0">
              <a:solidFill>
                <a:srgbClr val="FF0000"/>
              </a:solidFill>
            </a:endParaRPr>
          </a:p>
        </p:txBody>
      </p:sp>
      <p:sp>
        <p:nvSpPr>
          <p:cNvPr id="111" name="上箭头 110"/>
          <p:cNvSpPr/>
          <p:nvPr/>
        </p:nvSpPr>
        <p:spPr>
          <a:xfrm>
            <a:off x="5628405" y="5418357"/>
            <a:ext cx="576684" cy="300435"/>
          </a:xfrm>
          <a:prstGeom prst="upArrow">
            <a:avLst/>
          </a:prstGeom>
          <a:solidFill>
            <a:srgbClr val="7030A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文本框 60"/>
          <p:cNvSpPr txBox="1"/>
          <p:nvPr/>
        </p:nvSpPr>
        <p:spPr>
          <a:xfrm>
            <a:off x="1081897" y="4032253"/>
            <a:ext cx="2088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数据采集平台</a:t>
            </a:r>
            <a:endParaRPr lang="en-US" altLang="zh-CN" dirty="0"/>
          </a:p>
        </p:txBody>
      </p:sp>
      <p:sp>
        <p:nvSpPr>
          <p:cNvPr id="62" name="圆角矩形 61"/>
          <p:cNvSpPr/>
          <p:nvPr/>
        </p:nvSpPr>
        <p:spPr>
          <a:xfrm>
            <a:off x="5141496" y="4900769"/>
            <a:ext cx="1196629" cy="440537"/>
          </a:xfrm>
          <a:prstGeom prst="roundRect">
            <a:avLst/>
          </a:prstGeom>
          <a:solidFill>
            <a:srgbClr val="AC2A36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 smtClean="0">
                <a:latin typeface="Microsoft YaHei" charset="0"/>
                <a:ea typeface="Microsoft YaHei" charset="0"/>
                <a:cs typeface="Microsoft YaHei" charset="0"/>
              </a:rPr>
              <a:t>节点爬虫</a:t>
            </a:r>
            <a:endParaRPr lang="zh-CN" altLang="en-US" sz="14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5155605" y="3904964"/>
            <a:ext cx="1196629" cy="440537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latin typeface="Microsoft YaHei" charset="0"/>
                <a:ea typeface="Microsoft YaHei" charset="0"/>
                <a:cs typeface="Microsoft YaHei" charset="0"/>
              </a:rPr>
              <a:t>泛爬虫</a:t>
            </a:r>
          </a:p>
        </p:txBody>
      </p:sp>
      <p:grpSp>
        <p:nvGrpSpPr>
          <p:cNvPr id="64" name="组合 25"/>
          <p:cNvGrpSpPr/>
          <p:nvPr/>
        </p:nvGrpSpPr>
        <p:grpSpPr>
          <a:xfrm>
            <a:off x="3354673" y="4394355"/>
            <a:ext cx="914400" cy="462373"/>
            <a:chOff x="4648609" y="3618633"/>
            <a:chExt cx="914400" cy="462373"/>
          </a:xfrm>
        </p:grpSpPr>
        <p:sp>
          <p:nvSpPr>
            <p:cNvPr id="65" name="圆角矩形 64"/>
            <p:cNvSpPr/>
            <p:nvPr/>
          </p:nvSpPr>
          <p:spPr>
            <a:xfrm>
              <a:off x="4648609" y="3618633"/>
              <a:ext cx="914400" cy="46237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4732367" y="3673110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站点库</a:t>
              </a:r>
              <a:endPara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1" name="组合 25"/>
          <p:cNvGrpSpPr/>
          <p:nvPr/>
        </p:nvGrpSpPr>
        <p:grpSpPr>
          <a:xfrm>
            <a:off x="7145073" y="4679004"/>
            <a:ext cx="914400" cy="462373"/>
            <a:chOff x="4648609" y="3618633"/>
            <a:chExt cx="914400" cy="462373"/>
          </a:xfrm>
        </p:grpSpPr>
        <p:sp>
          <p:nvSpPr>
            <p:cNvPr id="72" name="圆角矩形 71"/>
            <p:cNvSpPr/>
            <p:nvPr/>
          </p:nvSpPr>
          <p:spPr>
            <a:xfrm>
              <a:off x="4648609" y="3618633"/>
              <a:ext cx="914400" cy="462373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4744171" y="3706122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分词器</a:t>
              </a:r>
              <a:endPara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4" name="圆角矩形 73"/>
          <p:cNvSpPr/>
          <p:nvPr/>
        </p:nvSpPr>
        <p:spPr>
          <a:xfrm>
            <a:off x="1745115" y="4067766"/>
            <a:ext cx="1196629" cy="440537"/>
          </a:xfrm>
          <a:prstGeom prst="roundRect">
            <a:avLst/>
          </a:prstGeom>
          <a:solidFill>
            <a:srgbClr val="AC2A36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 smtClean="0">
                <a:latin typeface="Microsoft YaHei" charset="0"/>
                <a:ea typeface="Microsoft YaHei" charset="0"/>
                <a:cs typeface="Microsoft YaHei" charset="0"/>
              </a:rPr>
              <a:t>虚拟</a:t>
            </a:r>
            <a:r>
              <a:rPr lang="en-US" altLang="zh-CN" sz="1400" b="1" dirty="0" smtClean="0">
                <a:latin typeface="Microsoft YaHei" charset="0"/>
                <a:ea typeface="Microsoft YaHei" charset="0"/>
                <a:cs typeface="Microsoft YaHei" charset="0"/>
              </a:rPr>
              <a:t>IP</a:t>
            </a:r>
            <a:r>
              <a:rPr lang="zh-CN" altLang="en-US" sz="1400" b="1" dirty="0" smtClean="0">
                <a:latin typeface="Microsoft YaHei" charset="0"/>
                <a:ea typeface="Microsoft YaHei" charset="0"/>
                <a:cs typeface="Microsoft YaHei" charset="0"/>
              </a:rPr>
              <a:t>库</a:t>
            </a:r>
            <a:endParaRPr lang="zh-CN" altLang="en-US" sz="14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5" name="圆角矩形 74"/>
          <p:cNvSpPr/>
          <p:nvPr/>
        </p:nvSpPr>
        <p:spPr>
          <a:xfrm>
            <a:off x="1745115" y="4750315"/>
            <a:ext cx="1196629" cy="440537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latin typeface="Microsoft YaHei" charset="0"/>
                <a:ea typeface="Microsoft YaHei" charset="0"/>
                <a:cs typeface="Microsoft YaHei" charset="0"/>
              </a:rPr>
              <a:t>种子用户库</a:t>
            </a:r>
          </a:p>
        </p:txBody>
      </p:sp>
      <p:sp>
        <p:nvSpPr>
          <p:cNvPr id="14" name="左右箭头标注 13"/>
          <p:cNvSpPr/>
          <p:nvPr/>
        </p:nvSpPr>
        <p:spPr>
          <a:xfrm>
            <a:off x="4269073" y="4170219"/>
            <a:ext cx="843005" cy="809834"/>
          </a:xfrm>
          <a:prstGeom prst="leftRightArrowCallout">
            <a:avLst>
              <a:gd name="adj1" fmla="val 9346"/>
              <a:gd name="adj2" fmla="val 7390"/>
              <a:gd name="adj3" fmla="val 25000"/>
              <a:gd name="adj4" fmla="val 48123"/>
            </a:avLst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b="1" dirty="0" smtClean="0">
                <a:latin typeface="Microsoft YaHei" charset="0"/>
                <a:ea typeface="Microsoft YaHei" charset="0"/>
                <a:cs typeface="Microsoft YaHei" charset="0"/>
              </a:rPr>
              <a:t>调度器</a:t>
            </a:r>
            <a:endParaRPr kumimoji="1" lang="zh-CN" altLang="en-US" sz="14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6" name="右箭头 15"/>
          <p:cNvSpPr/>
          <p:nvPr/>
        </p:nvSpPr>
        <p:spPr>
          <a:xfrm>
            <a:off x="1627629" y="4575136"/>
            <a:ext cx="1685423" cy="114561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b="1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6" name="右箭头 75"/>
          <p:cNvSpPr/>
          <p:nvPr/>
        </p:nvSpPr>
        <p:spPr>
          <a:xfrm>
            <a:off x="6694108" y="4547275"/>
            <a:ext cx="1685423" cy="114561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b="1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7" name="圆角矩形 76"/>
          <p:cNvSpPr/>
          <p:nvPr/>
        </p:nvSpPr>
        <p:spPr>
          <a:xfrm>
            <a:off x="6181864" y="2856851"/>
            <a:ext cx="1332062" cy="440537"/>
          </a:xfrm>
          <a:prstGeom prst="roundRect">
            <a:avLst/>
          </a:prstGeom>
          <a:solidFill>
            <a:srgbClr val="AC2A36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smtClean="0">
                <a:latin typeface="Microsoft YaHei" charset="0"/>
                <a:ea typeface="Microsoft YaHei" charset="0"/>
                <a:cs typeface="Microsoft YaHei" charset="0"/>
              </a:rPr>
              <a:t>搜索服务</a:t>
            </a:r>
            <a:r>
              <a:rPr lang="zh-CN" altLang="en-US" sz="1400" b="1" dirty="0" smtClean="0">
                <a:latin typeface="Microsoft YaHei" charset="0"/>
                <a:ea typeface="Microsoft YaHei" charset="0"/>
                <a:cs typeface="Microsoft YaHei" charset="0"/>
              </a:rPr>
              <a:t>引擎</a:t>
            </a:r>
            <a:endParaRPr lang="zh-CN" altLang="en-US" sz="14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8" name="圆角矩形 77"/>
          <p:cNvSpPr/>
          <p:nvPr/>
        </p:nvSpPr>
        <p:spPr>
          <a:xfrm>
            <a:off x="8131645" y="2856850"/>
            <a:ext cx="1484764" cy="440537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>
                <a:latin typeface="Microsoft YaHei" charset="0"/>
                <a:ea typeface="Microsoft YaHei" charset="0"/>
                <a:cs typeface="Microsoft YaHei" charset="0"/>
              </a:rPr>
              <a:t>数据可视化服务</a:t>
            </a:r>
            <a:endParaRPr lang="zh-CN" altLang="en-US" sz="14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9" name="圆角矩形 78"/>
          <p:cNvSpPr/>
          <p:nvPr/>
        </p:nvSpPr>
        <p:spPr>
          <a:xfrm>
            <a:off x="2334313" y="2856850"/>
            <a:ext cx="1248040" cy="440537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latin typeface="Microsoft YaHei" charset="0"/>
                <a:ea typeface="Microsoft YaHei" charset="0"/>
                <a:cs typeface="Microsoft YaHei" charset="0"/>
              </a:rPr>
              <a:t>数据同步</a:t>
            </a:r>
          </a:p>
        </p:txBody>
      </p:sp>
      <p:sp>
        <p:nvSpPr>
          <p:cNvPr id="80" name="右箭头 79"/>
          <p:cNvSpPr/>
          <p:nvPr/>
        </p:nvSpPr>
        <p:spPr>
          <a:xfrm>
            <a:off x="3775276" y="2941778"/>
            <a:ext cx="263884" cy="298235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b="1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1" name="右箭头 80"/>
          <p:cNvSpPr/>
          <p:nvPr/>
        </p:nvSpPr>
        <p:spPr>
          <a:xfrm>
            <a:off x="5720881" y="2930479"/>
            <a:ext cx="263884" cy="298235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b="1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6" name="右箭头 85"/>
          <p:cNvSpPr/>
          <p:nvPr/>
        </p:nvSpPr>
        <p:spPr>
          <a:xfrm>
            <a:off x="7690843" y="2944713"/>
            <a:ext cx="263884" cy="298235"/>
          </a:xfrm>
          <a:prstGeom prst="rightArrow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b="1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7" name="圆角矩形 86"/>
          <p:cNvSpPr/>
          <p:nvPr/>
        </p:nvSpPr>
        <p:spPr>
          <a:xfrm>
            <a:off x="1562570" y="1471488"/>
            <a:ext cx="1318768" cy="440537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 smtClean="0">
                <a:latin typeface="Microsoft YaHei" charset="0"/>
                <a:ea typeface="Microsoft YaHei" charset="0"/>
                <a:cs typeface="Microsoft YaHei" charset="0"/>
              </a:rPr>
              <a:t>品牌指数</a:t>
            </a:r>
            <a:endParaRPr lang="zh-CN" altLang="en-US" sz="14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3107535" y="1471098"/>
            <a:ext cx="1217491" cy="440537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 smtClean="0">
                <a:latin typeface="Microsoft YaHei" charset="0"/>
                <a:ea typeface="Microsoft YaHei" charset="0"/>
                <a:cs typeface="Microsoft YaHei" charset="0"/>
              </a:rPr>
              <a:t>产品指数</a:t>
            </a:r>
            <a:endParaRPr lang="zh-CN" altLang="en-US" sz="14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9" name="圆角矩形 88"/>
          <p:cNvSpPr/>
          <p:nvPr/>
        </p:nvSpPr>
        <p:spPr>
          <a:xfrm>
            <a:off x="4551223" y="1471098"/>
            <a:ext cx="1325383" cy="440537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 smtClean="0">
                <a:latin typeface="Microsoft YaHei" charset="0"/>
                <a:ea typeface="Microsoft YaHei" charset="0"/>
                <a:cs typeface="Microsoft YaHei" charset="0"/>
              </a:rPr>
              <a:t>竞品指数</a:t>
            </a:r>
            <a:endParaRPr lang="zh-CN" altLang="en-US" sz="14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0" name="圆角矩形 89"/>
          <p:cNvSpPr/>
          <p:nvPr/>
        </p:nvSpPr>
        <p:spPr>
          <a:xfrm>
            <a:off x="6119803" y="1471098"/>
            <a:ext cx="1394123" cy="440537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 smtClean="0">
                <a:latin typeface="Microsoft YaHei" charset="0"/>
                <a:ea typeface="Microsoft YaHei" charset="0"/>
                <a:cs typeface="Microsoft YaHei" charset="0"/>
              </a:rPr>
              <a:t>用户指数</a:t>
            </a:r>
            <a:endParaRPr lang="zh-CN" altLang="en-US" sz="14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1" name="圆角矩形 90"/>
          <p:cNvSpPr/>
          <p:nvPr/>
        </p:nvSpPr>
        <p:spPr>
          <a:xfrm>
            <a:off x="7634160" y="1471098"/>
            <a:ext cx="1266532" cy="440537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latin typeface="Microsoft YaHei" charset="0"/>
                <a:ea typeface="Microsoft YaHei" charset="0"/>
                <a:cs typeface="Microsoft YaHei" charset="0"/>
              </a:rPr>
              <a:t>事件</a:t>
            </a:r>
            <a:r>
              <a:rPr lang="zh-CN" altLang="en-US" sz="1400" b="1" dirty="0" smtClean="0">
                <a:latin typeface="Microsoft YaHei" charset="0"/>
                <a:ea typeface="Microsoft YaHei" charset="0"/>
                <a:cs typeface="Microsoft YaHei" charset="0"/>
              </a:rPr>
              <a:t>态势</a:t>
            </a:r>
            <a:endParaRPr lang="zh-CN" altLang="en-US" sz="14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2" name="圆角矩形 91"/>
          <p:cNvSpPr/>
          <p:nvPr/>
        </p:nvSpPr>
        <p:spPr>
          <a:xfrm>
            <a:off x="9136648" y="1471098"/>
            <a:ext cx="1144604" cy="440537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 smtClean="0">
                <a:latin typeface="Microsoft YaHei" charset="0"/>
                <a:ea typeface="Microsoft YaHei" charset="0"/>
                <a:cs typeface="Microsoft YaHei" charset="0"/>
              </a:rPr>
              <a:t>舆论引导</a:t>
            </a:r>
            <a:endParaRPr lang="zh-CN" altLang="en-US" sz="14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69" name="组 68"/>
          <p:cNvGrpSpPr/>
          <p:nvPr/>
        </p:nvGrpSpPr>
        <p:grpSpPr>
          <a:xfrm>
            <a:off x="10675443" y="4896333"/>
            <a:ext cx="787235" cy="478264"/>
            <a:chOff x="10496606" y="5149731"/>
            <a:chExt cx="787235" cy="478264"/>
          </a:xfrm>
        </p:grpSpPr>
        <p:sp>
          <p:nvSpPr>
            <p:cNvPr id="93" name="圆角矩形 92"/>
            <p:cNvSpPr/>
            <p:nvPr/>
          </p:nvSpPr>
          <p:spPr>
            <a:xfrm>
              <a:off x="10496606" y="5452156"/>
              <a:ext cx="303607" cy="94909"/>
            </a:xfrm>
            <a:prstGeom prst="roundRect">
              <a:avLst/>
            </a:prstGeom>
            <a:solidFill>
              <a:srgbClr val="C00000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4" name="圆角矩形 93"/>
            <p:cNvSpPr/>
            <p:nvPr/>
          </p:nvSpPr>
          <p:spPr>
            <a:xfrm>
              <a:off x="10501080" y="5218536"/>
              <a:ext cx="303607" cy="94909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10817047" y="5366385"/>
              <a:ext cx="4667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1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在建</a:t>
              </a:r>
              <a:endParaRPr lang="zh-CN" altLang="en-US" sz="11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10799618" y="5149731"/>
              <a:ext cx="4667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1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规建</a:t>
              </a:r>
              <a:endParaRPr lang="zh-CN" altLang="en-US" sz="11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9952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257" y="1394994"/>
            <a:ext cx="5082005" cy="374335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服务能力：</a:t>
            </a:r>
            <a:r>
              <a:rPr kumimoji="1" lang="zh-CN" altLang="en-US" dirty="0" smtClean="0">
                <a:solidFill>
                  <a:srgbClr val="C00000"/>
                </a:solidFill>
              </a:rPr>
              <a:t>渠道</a:t>
            </a:r>
            <a:r>
              <a:rPr kumimoji="1" lang="zh-CN" altLang="en-US" sz="3600" dirty="0" smtClean="0">
                <a:solidFill>
                  <a:srgbClr val="C00000"/>
                </a:solidFill>
              </a:rPr>
              <a:t>热度</a:t>
            </a:r>
            <a:r>
              <a:rPr kumimoji="1"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[</a:t>
            </a:r>
            <a:r>
              <a:rPr kumimoji="1" lang="zh-CN" altLang="en-US" sz="2400" dirty="0" smtClean="0">
                <a:solidFill>
                  <a:schemeClr val="bg1">
                    <a:lumMod val="50000"/>
                  </a:schemeClr>
                </a:solidFill>
              </a:rPr>
              <a:t>量化搜索，评价热点词条和评价热度</a:t>
            </a:r>
            <a:r>
              <a:rPr kumimoji="1"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]</a:t>
            </a:r>
            <a:endParaRPr kumimoji="1" lang="zh-CN" alt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562" y="1394994"/>
            <a:ext cx="6121400" cy="5130130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963" y="4315324"/>
            <a:ext cx="51943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323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服务能力：</a:t>
            </a:r>
            <a:r>
              <a:rPr kumimoji="1" lang="zh-CN" altLang="en-US" sz="3600" dirty="0" smtClean="0">
                <a:solidFill>
                  <a:srgbClr val="C00000"/>
                </a:solidFill>
              </a:rPr>
              <a:t>搜索热度 </a:t>
            </a:r>
            <a:r>
              <a:rPr kumimoji="1"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[</a:t>
            </a:r>
            <a:r>
              <a:rPr kumimoji="1" lang="zh-CN" altLang="en-US" sz="2400" dirty="0" smtClean="0">
                <a:solidFill>
                  <a:schemeClr val="bg1">
                    <a:lumMod val="50000"/>
                  </a:schemeClr>
                </a:solidFill>
              </a:rPr>
              <a:t>量化搜索热度</a:t>
            </a:r>
            <a:r>
              <a:rPr kumimoji="1" lang="zh-CN" altLang="en-US" sz="2400" smtClean="0">
                <a:solidFill>
                  <a:schemeClr val="bg1">
                    <a:lumMod val="50000"/>
                  </a:schemeClr>
                </a:solidFill>
              </a:rPr>
              <a:t>和行业对标</a:t>
            </a:r>
            <a:r>
              <a:rPr kumimoji="1" lang="en-US" altLang="zh-CN" sz="2400" smtClean="0">
                <a:solidFill>
                  <a:schemeClr val="bg1">
                    <a:lumMod val="50000"/>
                  </a:schemeClr>
                </a:solidFill>
              </a:rPr>
              <a:t>]</a:t>
            </a:r>
            <a:endParaRPr kumimoji="1" lang="zh-CN" alt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035" y="1307006"/>
            <a:ext cx="10002845" cy="4387212"/>
          </a:xfrm>
          <a:prstGeom prst="rect">
            <a:avLst/>
          </a:prstGeom>
        </p:spPr>
      </p:pic>
      <p:grpSp>
        <p:nvGrpSpPr>
          <p:cNvPr id="24" name="组 23"/>
          <p:cNvGrpSpPr/>
          <p:nvPr/>
        </p:nvGrpSpPr>
        <p:grpSpPr>
          <a:xfrm>
            <a:off x="3352802" y="2022764"/>
            <a:ext cx="7135089" cy="2798618"/>
            <a:chOff x="3352802" y="2022764"/>
            <a:chExt cx="6941125" cy="2535381"/>
          </a:xfrm>
        </p:grpSpPr>
        <p:sp>
          <p:nvSpPr>
            <p:cNvPr id="8" name="同心圆 7"/>
            <p:cNvSpPr/>
            <p:nvPr/>
          </p:nvSpPr>
          <p:spPr>
            <a:xfrm>
              <a:off x="3352802" y="2022764"/>
              <a:ext cx="568030" cy="554174"/>
            </a:xfrm>
            <a:prstGeom prst="donut">
              <a:avLst/>
            </a:prstGeom>
            <a:solidFill>
              <a:srgbClr val="C00000"/>
            </a:solidFill>
            <a:effectLst>
              <a:outerShdw blurRad="50800" dist="762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同心圆 8"/>
            <p:cNvSpPr/>
            <p:nvPr/>
          </p:nvSpPr>
          <p:spPr>
            <a:xfrm>
              <a:off x="8950036" y="2576938"/>
              <a:ext cx="429491" cy="415644"/>
            </a:xfrm>
            <a:prstGeom prst="donut">
              <a:avLst/>
            </a:prstGeom>
            <a:solidFill>
              <a:srgbClr val="C00000"/>
            </a:solidFill>
            <a:effectLst>
              <a:outerShdw blurRad="50800" dist="762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同心圆 9"/>
            <p:cNvSpPr/>
            <p:nvPr/>
          </p:nvSpPr>
          <p:spPr>
            <a:xfrm>
              <a:off x="10030691" y="4294902"/>
              <a:ext cx="263236" cy="263243"/>
            </a:xfrm>
            <a:prstGeom prst="donut">
              <a:avLst/>
            </a:prstGeom>
            <a:solidFill>
              <a:srgbClr val="C00000"/>
            </a:solidFill>
            <a:effectLst>
              <a:outerShdw blurRad="50800" dist="762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同心圆 10"/>
            <p:cNvSpPr/>
            <p:nvPr/>
          </p:nvSpPr>
          <p:spPr>
            <a:xfrm>
              <a:off x="4705144" y="3976240"/>
              <a:ext cx="337912" cy="318662"/>
            </a:xfrm>
            <a:prstGeom prst="donut">
              <a:avLst/>
            </a:prstGeom>
            <a:solidFill>
              <a:srgbClr val="C00000"/>
            </a:solidFill>
            <a:effectLst>
              <a:outerShdw blurRad="50800" dist="762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同心圆 11"/>
            <p:cNvSpPr/>
            <p:nvPr/>
          </p:nvSpPr>
          <p:spPr>
            <a:xfrm>
              <a:off x="6527015" y="2096435"/>
              <a:ext cx="192440" cy="189566"/>
            </a:xfrm>
            <a:prstGeom prst="donut">
              <a:avLst/>
            </a:prstGeom>
            <a:solidFill>
              <a:srgbClr val="C00000"/>
            </a:solidFill>
            <a:effectLst>
              <a:outerShdw blurRad="50800" dist="762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同心圆 12"/>
            <p:cNvSpPr/>
            <p:nvPr/>
          </p:nvSpPr>
          <p:spPr>
            <a:xfrm>
              <a:off x="3933161" y="2299851"/>
              <a:ext cx="317128" cy="300400"/>
            </a:xfrm>
            <a:prstGeom prst="donut">
              <a:avLst/>
            </a:prstGeom>
            <a:solidFill>
              <a:srgbClr val="00B0F0"/>
            </a:solidFill>
            <a:effectLst>
              <a:outerShdw blurRad="50800" dist="762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同心圆 13"/>
            <p:cNvSpPr/>
            <p:nvPr/>
          </p:nvSpPr>
          <p:spPr>
            <a:xfrm>
              <a:off x="9189408" y="2687779"/>
              <a:ext cx="380238" cy="332032"/>
            </a:xfrm>
            <a:prstGeom prst="donut">
              <a:avLst/>
            </a:prstGeom>
            <a:solidFill>
              <a:srgbClr val="00B0F0"/>
            </a:solidFill>
            <a:effectLst>
              <a:outerShdw blurRad="50800" dist="762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同心圆 14"/>
            <p:cNvSpPr/>
            <p:nvPr/>
          </p:nvSpPr>
          <p:spPr>
            <a:xfrm>
              <a:off x="5043056" y="4107865"/>
              <a:ext cx="180108" cy="187037"/>
            </a:xfrm>
            <a:prstGeom prst="donut">
              <a:avLst/>
            </a:prstGeom>
            <a:solidFill>
              <a:srgbClr val="00B0F0"/>
            </a:solidFill>
            <a:effectLst>
              <a:outerShdw blurRad="50800" dist="762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同心圆 15"/>
            <p:cNvSpPr/>
            <p:nvPr/>
          </p:nvSpPr>
          <p:spPr>
            <a:xfrm>
              <a:off x="9850586" y="4315685"/>
              <a:ext cx="180105" cy="131623"/>
            </a:xfrm>
            <a:prstGeom prst="donut">
              <a:avLst/>
            </a:prstGeom>
            <a:solidFill>
              <a:srgbClr val="00B0F0"/>
            </a:solidFill>
            <a:effectLst>
              <a:outerShdw blurRad="50800" dist="762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" name="同心圆 16"/>
            <p:cNvSpPr/>
            <p:nvPr/>
          </p:nvSpPr>
          <p:spPr>
            <a:xfrm>
              <a:off x="6691745" y="2168227"/>
              <a:ext cx="180108" cy="187037"/>
            </a:xfrm>
            <a:prstGeom prst="donut">
              <a:avLst/>
            </a:prstGeom>
            <a:solidFill>
              <a:srgbClr val="00B0F0"/>
            </a:solidFill>
            <a:effectLst>
              <a:outerShdw blurRad="50800" dist="762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同心圆 17"/>
            <p:cNvSpPr/>
            <p:nvPr/>
          </p:nvSpPr>
          <p:spPr>
            <a:xfrm>
              <a:off x="9850585" y="2459168"/>
              <a:ext cx="249387" cy="228611"/>
            </a:xfrm>
            <a:prstGeom prst="donut">
              <a:avLst/>
            </a:prstGeom>
            <a:solidFill>
              <a:srgbClr val="C00000"/>
            </a:solidFill>
            <a:effectLst>
              <a:outerShdw blurRad="50800" dist="762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" name="同心圆 18"/>
            <p:cNvSpPr/>
            <p:nvPr/>
          </p:nvSpPr>
          <p:spPr>
            <a:xfrm>
              <a:off x="9961424" y="2570006"/>
              <a:ext cx="180108" cy="187037"/>
            </a:xfrm>
            <a:prstGeom prst="donut">
              <a:avLst/>
            </a:prstGeom>
            <a:solidFill>
              <a:srgbClr val="00B0F0"/>
            </a:solidFill>
            <a:effectLst>
              <a:outerShdw blurRad="50800" dist="762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矩形 19"/>
          <p:cNvSpPr/>
          <p:nvPr/>
        </p:nvSpPr>
        <p:spPr>
          <a:xfrm>
            <a:off x="257726" y="2455675"/>
            <a:ext cx="21691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>
                <a:solidFill>
                  <a:schemeClr val="bg1">
                    <a:lumMod val="5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品牌热度</a:t>
            </a:r>
            <a:r>
              <a:rPr lang="zh-CN" altLang="en-US" b="1" dirty="0" smtClean="0">
                <a:solidFill>
                  <a:srgbClr val="1C1C1C"/>
                </a:solidFill>
                <a:latin typeface="Microsoft YaHei" charset="0"/>
                <a:ea typeface="Microsoft YaHei" charset="0"/>
                <a:cs typeface="Microsoft YaHei" charset="0"/>
              </a:rPr>
              <a:t>：</a:t>
            </a:r>
            <a:r>
              <a:rPr lang="en-US" altLang="zh-CN" sz="1600" b="1" dirty="0" smtClean="0">
                <a:solidFill>
                  <a:srgbClr val="1C1C1C"/>
                </a:solidFill>
                <a:latin typeface="Microsoft YaHei" charset="0"/>
                <a:ea typeface="Microsoft YaHei" charset="0"/>
                <a:cs typeface="Microsoft YaHei" charset="0"/>
              </a:rPr>
              <a:t>1000W</a:t>
            </a:r>
            <a:endParaRPr lang="zh-CN" altLang="en-US" sz="1600" dirty="0"/>
          </a:p>
        </p:txBody>
      </p:sp>
      <p:sp>
        <p:nvSpPr>
          <p:cNvPr id="21" name="矩形 20"/>
          <p:cNvSpPr/>
          <p:nvPr/>
        </p:nvSpPr>
        <p:spPr>
          <a:xfrm>
            <a:off x="257726" y="2937163"/>
            <a:ext cx="30828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>
                <a:solidFill>
                  <a:schemeClr val="bg1">
                    <a:lumMod val="5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区域热度</a:t>
            </a:r>
            <a:r>
              <a:rPr lang="zh-CN" altLang="en-US" b="1" dirty="0" smtClean="0">
                <a:solidFill>
                  <a:srgbClr val="1C1C1C"/>
                </a:solidFill>
                <a:latin typeface="Microsoft YaHei" charset="0"/>
                <a:ea typeface="Microsoft YaHei" charset="0"/>
                <a:cs typeface="Microsoft YaHei" charset="0"/>
              </a:rPr>
              <a:t>：</a:t>
            </a:r>
            <a:r>
              <a:rPr lang="zh-CN" altLang="en-US" sz="1600" b="1" dirty="0" smtClean="0">
                <a:solidFill>
                  <a:srgbClr val="1C1C1C"/>
                </a:solidFill>
                <a:latin typeface="Microsoft YaHei" charset="0"/>
                <a:ea typeface="Microsoft YaHei" charset="0"/>
                <a:cs typeface="Microsoft YaHei" charset="0"/>
              </a:rPr>
              <a:t>北美，欧洲，中国</a:t>
            </a:r>
            <a:endParaRPr lang="zh-CN" altLang="en-US" sz="1600" dirty="0"/>
          </a:p>
        </p:txBody>
      </p:sp>
      <p:sp>
        <p:nvSpPr>
          <p:cNvPr id="25" name="矩形 24"/>
          <p:cNvSpPr/>
          <p:nvPr/>
        </p:nvSpPr>
        <p:spPr>
          <a:xfrm>
            <a:off x="5818908" y="5613588"/>
            <a:ext cx="5959743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 smtClean="0">
                <a:solidFill>
                  <a:srgbClr val="1C1C1C"/>
                </a:solidFill>
                <a:latin typeface="Microsoft YaHei" charset="0"/>
                <a:ea typeface="Microsoft YaHei" charset="0"/>
                <a:cs typeface="Microsoft YaHei" charset="0"/>
              </a:rPr>
              <a:t>说明：</a:t>
            </a:r>
          </a:p>
          <a:p>
            <a:pPr marL="171450" indent="-171450">
              <a:buFont typeface="Arial" charset="0"/>
              <a:buChar char="•"/>
            </a:pPr>
            <a:r>
              <a:rPr lang="zh-CN" altLang="en-US" sz="1050" b="1" dirty="0" smtClean="0">
                <a:latin typeface="Microsoft YaHei" charset="0"/>
                <a:ea typeface="Microsoft YaHei" charset="0"/>
                <a:cs typeface="Microsoft YaHei" charset="0"/>
              </a:rPr>
              <a:t>行业基线</a:t>
            </a:r>
            <a:r>
              <a:rPr lang="zh-CN" altLang="en-US" sz="1050" b="1" dirty="0">
                <a:latin typeface="Microsoft YaHei" charset="0"/>
                <a:ea typeface="Microsoft YaHei" charset="0"/>
                <a:cs typeface="Microsoft YaHei" charset="0"/>
              </a:rPr>
              <a:t>：</a:t>
            </a:r>
            <a:r>
              <a:rPr lang="zh-CN" altLang="en-US" sz="1050" dirty="0">
                <a:latin typeface="Microsoft YaHei" charset="0"/>
                <a:ea typeface="Microsoft YaHei" charset="0"/>
                <a:cs typeface="Microsoft YaHei" charset="0"/>
              </a:rPr>
              <a:t>利用</a:t>
            </a:r>
            <a:r>
              <a:rPr lang="en-US" altLang="zh-CN" sz="1050" dirty="0">
                <a:latin typeface="Microsoft YaHei" charset="0"/>
                <a:ea typeface="Microsoft YaHei" charset="0"/>
                <a:cs typeface="Microsoft YaHei" charset="0"/>
              </a:rPr>
              <a:t>top10</a:t>
            </a:r>
            <a:r>
              <a:rPr lang="zh-CN" altLang="en-US" sz="1050" dirty="0">
                <a:latin typeface="Microsoft YaHei" charset="0"/>
                <a:ea typeface="Microsoft YaHei" charset="0"/>
                <a:cs typeface="Microsoft YaHei" charset="0"/>
              </a:rPr>
              <a:t>的品牌指数修正为对</a:t>
            </a:r>
            <a:r>
              <a:rPr lang="zh-CN" altLang="en-US" sz="1050" dirty="0" smtClean="0">
                <a:latin typeface="Microsoft YaHei" charset="0"/>
                <a:ea typeface="Microsoft YaHei" charset="0"/>
                <a:cs typeface="Microsoft YaHei" charset="0"/>
              </a:rPr>
              <a:t>标基数</a:t>
            </a:r>
            <a:r>
              <a:rPr lang="en-US" altLang="zh-CN" sz="1050" dirty="0" smtClean="0">
                <a:latin typeface="Microsoft YaHei" charset="0"/>
                <a:ea typeface="Microsoft YaHei" charset="0"/>
                <a:cs typeface="Microsoft YaHei" charset="0"/>
              </a:rPr>
              <a:t>[</a:t>
            </a:r>
            <a:endParaRPr lang="zh-CN" altLang="en-US" sz="1050" dirty="0">
              <a:latin typeface="Microsoft YaHei" charset="0"/>
              <a:ea typeface="Microsoft YaHei" charset="0"/>
              <a:cs typeface="Microsoft YaHei" charset="0"/>
            </a:endParaRPr>
          </a:p>
          <a:p>
            <a:pPr marL="171450" indent="-171450">
              <a:buFont typeface="Arial" charset="0"/>
              <a:buChar char="•"/>
            </a:pPr>
            <a:r>
              <a:rPr lang="zh-CN" altLang="en-US" sz="1050" b="1" dirty="0" smtClean="0">
                <a:latin typeface="Microsoft YaHei" charset="0"/>
                <a:ea typeface="Microsoft YaHei" charset="0"/>
                <a:cs typeface="Microsoft YaHei" charset="0"/>
              </a:rPr>
              <a:t>搜索指数：</a:t>
            </a:r>
            <a:r>
              <a:rPr lang="zh-CN" altLang="en-US" sz="1050" dirty="0" smtClean="0">
                <a:latin typeface="Microsoft YaHei" charset="0"/>
                <a:ea typeface="Microsoft YaHei" charset="0"/>
                <a:cs typeface="Microsoft YaHei" charset="0"/>
              </a:rPr>
              <a:t>品牌关键字搜索次数</a:t>
            </a:r>
            <a:r>
              <a:rPr lang="en-US" altLang="zh-CN" sz="1050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[0.5],</a:t>
            </a:r>
            <a:r>
              <a:rPr lang="zh-CN" altLang="en-US" sz="1050" dirty="0" smtClean="0">
                <a:latin typeface="Microsoft YaHei" charset="0"/>
                <a:ea typeface="Microsoft YaHei" charset="0"/>
                <a:cs typeface="Microsoft YaHei" charset="0"/>
              </a:rPr>
              <a:t>产品搜索次数</a:t>
            </a:r>
            <a:r>
              <a:rPr lang="en-US" altLang="zh-CN" sz="1050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,[0.3]</a:t>
            </a:r>
            <a:r>
              <a:rPr lang="zh-CN" altLang="en-US" sz="1050" dirty="0" smtClean="0">
                <a:latin typeface="Microsoft YaHei" charset="0"/>
                <a:ea typeface="Microsoft YaHei" charset="0"/>
                <a:cs typeface="Microsoft YaHei" charset="0"/>
              </a:rPr>
              <a:t>用户反馈次数</a:t>
            </a:r>
            <a:r>
              <a:rPr lang="en-US" altLang="zh-CN" sz="1050" dirty="0" smtClean="0">
                <a:latin typeface="Microsoft YaHei" charset="0"/>
                <a:ea typeface="Microsoft YaHei" charset="0"/>
                <a:cs typeface="Microsoft YaHei" charset="0"/>
              </a:rPr>
              <a:t>[</a:t>
            </a:r>
            <a:r>
              <a:rPr lang="en-US" altLang="zh-CN" sz="1050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0.2]</a:t>
            </a:r>
            <a:r>
              <a:rPr lang="en-US" altLang="zh-CN" sz="1050" dirty="0" smtClean="0">
                <a:latin typeface="Microsoft YaHei" charset="0"/>
                <a:ea typeface="Microsoft YaHei" charset="0"/>
                <a:cs typeface="Microsoft YaHei" charset="0"/>
              </a:rPr>
              <a:t>,</a:t>
            </a:r>
            <a:r>
              <a:rPr lang="zh-CN" altLang="en-US" sz="1050" dirty="0" smtClean="0">
                <a:latin typeface="Microsoft YaHei" charset="0"/>
                <a:ea typeface="Microsoft YaHei" charset="0"/>
                <a:cs typeface="Microsoft YaHei" charset="0"/>
              </a:rPr>
              <a:t>修正为搜索</a:t>
            </a:r>
            <a:r>
              <a:rPr lang="zh-CN" altLang="en-US" sz="1050" b="1" dirty="0" smtClean="0">
                <a:latin typeface="Microsoft YaHei" charset="0"/>
                <a:ea typeface="Microsoft YaHei" charset="0"/>
                <a:cs typeface="Microsoft YaHei" charset="0"/>
              </a:rPr>
              <a:t>热度</a:t>
            </a:r>
            <a:endParaRPr lang="zh-CN" altLang="en-US" sz="105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graphicFrame>
        <p:nvGraphicFramePr>
          <p:cNvPr id="26" name="图表 2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3108117"/>
              </p:ext>
            </p:extLst>
          </p:nvPr>
        </p:nvGraphicFramePr>
        <p:xfrm>
          <a:off x="201079" y="3656089"/>
          <a:ext cx="3918564" cy="25336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15634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服务能力：</a:t>
            </a:r>
            <a:r>
              <a:rPr kumimoji="1" lang="zh-CN" altLang="en-US" sz="3600" dirty="0" smtClean="0">
                <a:solidFill>
                  <a:srgbClr val="C00000"/>
                </a:solidFill>
              </a:rPr>
              <a:t>产品指数</a:t>
            </a:r>
            <a:r>
              <a:rPr kumimoji="1"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[</a:t>
            </a:r>
            <a:r>
              <a:rPr kumimoji="1" lang="zh-CN" altLang="en-US" sz="2400" dirty="0" smtClean="0">
                <a:solidFill>
                  <a:schemeClr val="bg1">
                    <a:lumMod val="50000"/>
                  </a:schemeClr>
                </a:solidFill>
              </a:rPr>
              <a:t>建五大指数</a:t>
            </a:r>
            <a:r>
              <a:rPr kumimoji="1" lang="zh-CN" altLang="en-US" sz="2400" dirty="0" smtClean="0"/>
              <a:t>量化排名和优化运营策略</a:t>
            </a:r>
            <a:r>
              <a:rPr kumimoji="1"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]</a:t>
            </a:r>
            <a:endParaRPr kumimoji="1" lang="zh-CN" alt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3" name="图表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5519640"/>
              </p:ext>
            </p:extLst>
          </p:nvPr>
        </p:nvGraphicFramePr>
        <p:xfrm>
          <a:off x="624877" y="2440695"/>
          <a:ext cx="5612232" cy="40022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矩形 3"/>
          <p:cNvSpPr/>
          <p:nvPr/>
        </p:nvSpPr>
        <p:spPr>
          <a:xfrm>
            <a:off x="2960418" y="2430063"/>
            <a:ext cx="17235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>
                <a:solidFill>
                  <a:schemeClr val="bg1">
                    <a:lumMod val="5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综合指数排名</a:t>
            </a:r>
            <a:endParaRPr lang="zh-CN" altLang="en-US" sz="1600" dirty="0"/>
          </a:p>
        </p:txBody>
      </p:sp>
      <p:graphicFrame>
        <p:nvGraphicFramePr>
          <p:cNvPr id="5" name="图表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16350768"/>
              </p:ext>
            </p:extLst>
          </p:nvPr>
        </p:nvGraphicFramePr>
        <p:xfrm>
          <a:off x="6171057" y="2453562"/>
          <a:ext cx="5438775" cy="4267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矩形 5"/>
          <p:cNvSpPr/>
          <p:nvPr/>
        </p:nvSpPr>
        <p:spPr>
          <a:xfrm>
            <a:off x="7897690" y="2430063"/>
            <a:ext cx="17235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竞品运营策略</a:t>
            </a:r>
          </a:p>
        </p:txBody>
      </p:sp>
      <p:sp>
        <p:nvSpPr>
          <p:cNvPr id="11" name="右箭头 10"/>
          <p:cNvSpPr/>
          <p:nvPr/>
        </p:nvSpPr>
        <p:spPr>
          <a:xfrm>
            <a:off x="5101692" y="4374154"/>
            <a:ext cx="1908703" cy="270508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C00000"/>
              </a:solidFill>
            </a:endParaRPr>
          </a:p>
        </p:txBody>
      </p:sp>
      <p:sp>
        <p:nvSpPr>
          <p:cNvPr id="12" name="右箭头 11"/>
          <p:cNvSpPr/>
          <p:nvPr/>
        </p:nvSpPr>
        <p:spPr>
          <a:xfrm rot="10800000">
            <a:off x="5046268" y="3731225"/>
            <a:ext cx="1964127" cy="300926"/>
          </a:xfrm>
          <a:prstGeom prst="rightArrow">
            <a:avLst>
              <a:gd name="adj1" fmla="val 44371"/>
              <a:gd name="adj2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C00000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101692" y="3448958"/>
            <a:ext cx="17828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400" b="1" dirty="0" smtClean="0">
                <a:latin typeface="Microsoft YaHei" charset="0"/>
                <a:ea typeface="Microsoft YaHei" charset="0"/>
                <a:cs typeface="Microsoft YaHei" charset="0"/>
              </a:rPr>
              <a:t>用</a:t>
            </a:r>
            <a:r>
              <a:rPr kumimoji="1" lang="en-US" altLang="zh-CN" sz="1400" b="1" dirty="0" smtClean="0">
                <a:latin typeface="Microsoft YaHei" charset="0"/>
                <a:ea typeface="Microsoft YaHei" charset="0"/>
                <a:cs typeface="Microsoft YaHei" charset="0"/>
              </a:rPr>
              <a:t>5</a:t>
            </a:r>
            <a:r>
              <a:rPr kumimoji="1" lang="zh-CN" altLang="en-US" sz="1400" b="1" dirty="0" smtClean="0">
                <a:latin typeface="Microsoft YaHei" charset="0"/>
                <a:ea typeface="Microsoft YaHei" charset="0"/>
                <a:cs typeface="Microsoft YaHei" charset="0"/>
              </a:rPr>
              <a:t>项指数</a:t>
            </a:r>
            <a:r>
              <a:rPr kumimoji="1" lang="zh-CN" altLang="en-US" sz="1600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反哺</a:t>
            </a:r>
            <a:r>
              <a:rPr kumimoji="1" lang="zh-CN" altLang="en-US" sz="1400" b="1" dirty="0" smtClean="0">
                <a:latin typeface="Microsoft YaHei" charset="0"/>
                <a:ea typeface="Microsoft YaHei" charset="0"/>
                <a:cs typeface="Microsoft YaHei" charset="0"/>
              </a:rPr>
              <a:t>排名</a:t>
            </a:r>
            <a:endParaRPr kumimoji="1" lang="zh-CN" altLang="en-US" sz="1400" b="1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101692" y="4598242"/>
            <a:ext cx="2031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400" b="1" dirty="0" smtClean="0">
                <a:solidFill>
                  <a:srgbClr val="0070C0"/>
                </a:solidFill>
                <a:latin typeface="Microsoft YaHei" charset="0"/>
                <a:ea typeface="Microsoft YaHei" charset="0"/>
                <a:cs typeface="Microsoft YaHei" charset="0"/>
              </a:rPr>
              <a:t>比对</a:t>
            </a:r>
            <a:r>
              <a:rPr kumimoji="1" lang="zh-CN" altLang="en-US" sz="1600" b="1" dirty="0" smtClean="0">
                <a:solidFill>
                  <a:srgbClr val="C00000"/>
                </a:solidFill>
                <a:latin typeface="Microsoft YaHei" charset="0"/>
                <a:ea typeface="Microsoft YaHei" charset="0"/>
                <a:cs typeface="Microsoft YaHei" charset="0"/>
              </a:rPr>
              <a:t>竞品</a:t>
            </a:r>
            <a:r>
              <a:rPr kumimoji="1" lang="zh-CN" altLang="en-US" sz="1400" b="1" dirty="0" smtClean="0">
                <a:solidFill>
                  <a:srgbClr val="0070C0"/>
                </a:solidFill>
                <a:latin typeface="Microsoft YaHei" charset="0"/>
                <a:ea typeface="Microsoft YaHei" charset="0"/>
                <a:cs typeface="Microsoft YaHei" charset="0"/>
              </a:rPr>
              <a:t>调整运营策略</a:t>
            </a:r>
            <a:endParaRPr kumimoji="1" lang="zh-CN" altLang="en-US" sz="1400" b="1" dirty="0">
              <a:solidFill>
                <a:srgbClr val="0070C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528146" y="2530738"/>
            <a:ext cx="218555" cy="215402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708704" y="2430063"/>
            <a:ext cx="136928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用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5</a:t>
            </a:r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大指数</a:t>
            </a:r>
          </a:p>
        </p:txBody>
      </p:sp>
      <p:sp>
        <p:nvSpPr>
          <p:cNvPr id="28" name="燕尾形 27"/>
          <p:cNvSpPr/>
          <p:nvPr/>
        </p:nvSpPr>
        <p:spPr>
          <a:xfrm flipV="1">
            <a:off x="2233791" y="2571759"/>
            <a:ext cx="461683" cy="124093"/>
          </a:xfrm>
          <a:prstGeom prst="chevron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9" name="燕尾形 28"/>
          <p:cNvSpPr/>
          <p:nvPr/>
        </p:nvSpPr>
        <p:spPr>
          <a:xfrm flipV="1">
            <a:off x="6099147" y="2535031"/>
            <a:ext cx="461683" cy="124093"/>
          </a:xfrm>
          <a:prstGeom prst="chevron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1" name="组 30"/>
          <p:cNvGrpSpPr/>
          <p:nvPr/>
        </p:nvGrpSpPr>
        <p:grpSpPr>
          <a:xfrm>
            <a:off x="472135" y="1338527"/>
            <a:ext cx="10608466" cy="969879"/>
            <a:chOff x="472135" y="1338527"/>
            <a:chExt cx="10608466" cy="969879"/>
          </a:xfrm>
        </p:grpSpPr>
        <p:grpSp>
          <p:nvGrpSpPr>
            <p:cNvPr id="16" name="组 15"/>
            <p:cNvGrpSpPr/>
            <p:nvPr/>
          </p:nvGrpSpPr>
          <p:grpSpPr>
            <a:xfrm>
              <a:off x="472135" y="1338527"/>
              <a:ext cx="10608466" cy="969879"/>
              <a:chOff x="1485795" y="5692739"/>
              <a:chExt cx="10608466" cy="969879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1485795" y="6062454"/>
                <a:ext cx="5436962" cy="6001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71450" indent="-171450">
                  <a:buFont typeface="Arial" charset="0"/>
                  <a:buChar char="•"/>
                </a:pPr>
                <a:r>
                  <a:rPr lang="zh-CN" altLang="en-US" sz="1100" b="1" dirty="0" smtClean="0">
                    <a:solidFill>
                      <a:srgbClr val="C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搜索指数</a:t>
                </a:r>
                <a:r>
                  <a:rPr lang="zh-CN" altLang="en-US" sz="1100" b="1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：</a:t>
                </a:r>
                <a:r>
                  <a:rPr lang="zh-CN" altLang="en-US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产品关键热词的搜索次数</a:t>
                </a:r>
                <a:r>
                  <a:rPr lang="en-US" altLang="zh-CN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,</a:t>
                </a:r>
                <a:r>
                  <a:rPr lang="zh-CN" altLang="en-US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引导流向次数</a:t>
                </a:r>
                <a:r>
                  <a:rPr lang="en-US" altLang="zh-CN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[</a:t>
                </a:r>
                <a:r>
                  <a:rPr lang="zh-CN" altLang="en-US" sz="1100" b="1" dirty="0" smtClean="0">
                    <a:solidFill>
                      <a:srgbClr val="C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求和</a:t>
                </a:r>
                <a:r>
                  <a:rPr lang="en-US" altLang="zh-CN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]</a:t>
                </a:r>
                <a:endParaRPr lang="zh-CN" altLang="en-US" sz="1100" dirty="0">
                  <a:latin typeface="Microsoft YaHei" charset="0"/>
                  <a:ea typeface="Microsoft YaHei" charset="0"/>
                  <a:cs typeface="Microsoft YaHei" charset="0"/>
                </a:endParaRPr>
              </a:p>
              <a:p>
                <a:pPr marL="171450" indent="-171450">
                  <a:buFont typeface="Arial" charset="0"/>
                  <a:buChar char="•"/>
                </a:pPr>
                <a:r>
                  <a:rPr lang="zh-CN" altLang="en-US" sz="1100" b="1" dirty="0" smtClean="0">
                    <a:solidFill>
                      <a:srgbClr val="7030A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偏好指数</a:t>
                </a:r>
                <a:r>
                  <a:rPr lang="zh-CN" altLang="en-US" sz="1100" b="1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：</a:t>
                </a:r>
                <a:r>
                  <a:rPr lang="zh-CN" altLang="en-US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产品论坛活跃度</a:t>
                </a:r>
                <a:r>
                  <a:rPr lang="en-US" altLang="zh-CN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[</a:t>
                </a:r>
                <a:r>
                  <a:rPr lang="zh-CN" altLang="en-US" sz="1100" b="1" dirty="0" smtClean="0">
                    <a:solidFill>
                      <a:srgbClr val="7030A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浏览次数</a:t>
                </a:r>
                <a:r>
                  <a:rPr lang="en-US" altLang="zh-CN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]</a:t>
                </a:r>
                <a:r>
                  <a:rPr lang="zh-CN" altLang="en-US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，</a:t>
                </a:r>
                <a:r>
                  <a:rPr lang="zh-CN" altLang="en-US" sz="1100" b="1" dirty="0" smtClean="0">
                    <a:solidFill>
                      <a:srgbClr val="7030A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话题数，用户参与数</a:t>
                </a:r>
                <a:r>
                  <a:rPr lang="en-US" altLang="zh-CN" sz="1100" b="1" dirty="0" smtClean="0">
                    <a:solidFill>
                      <a:srgbClr val="7030A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[</a:t>
                </a:r>
                <a:r>
                  <a:rPr lang="zh-CN" altLang="en-US" sz="1100" b="1" dirty="0" smtClean="0">
                    <a:solidFill>
                      <a:srgbClr val="7030A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跟帖，顶贴和评论数</a:t>
                </a:r>
                <a:r>
                  <a:rPr lang="en-US" altLang="zh-CN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]</a:t>
                </a:r>
                <a:endParaRPr lang="zh-CN" altLang="en-US" sz="1100" b="1" dirty="0" smtClean="0">
                  <a:latin typeface="Microsoft YaHei" charset="0"/>
                  <a:ea typeface="Microsoft YaHei" charset="0"/>
                  <a:cs typeface="Microsoft YaHei" charset="0"/>
                </a:endParaRPr>
              </a:p>
              <a:p>
                <a:pPr marL="171450" indent="-171450">
                  <a:buFont typeface="Arial" charset="0"/>
                  <a:buChar char="•"/>
                </a:pPr>
                <a:r>
                  <a:rPr lang="zh-CN" altLang="en-US" sz="1100" b="1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口碑指数：</a:t>
                </a:r>
                <a:r>
                  <a:rPr lang="zh-CN" altLang="en-US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产品评价的总数</a:t>
                </a:r>
                <a:r>
                  <a:rPr lang="en-US" altLang="zh-CN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[</a:t>
                </a:r>
                <a:r>
                  <a:rPr lang="zh-CN" altLang="en-US" sz="1100" b="1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用户的好评，中评，差评，吐槽，点赞等总数</a:t>
                </a:r>
                <a:r>
                  <a:rPr lang="en-US" altLang="zh-CN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]</a:t>
                </a:r>
                <a:endParaRPr lang="zh-CN" altLang="en-US" sz="1100" dirty="0"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1697540" y="5692739"/>
                <a:ext cx="1723549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buClr>
                    <a:srgbClr val="C00000"/>
                  </a:buClr>
                </a:pPr>
                <a:r>
                  <a:rPr lang="zh-CN" altLang="en-US" sz="2000" b="1" dirty="0" smtClean="0">
                    <a:solidFill>
                      <a:schemeClr val="bg1">
                        <a:lumMod val="50000"/>
                      </a:schemeClr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五大指数描述</a:t>
                </a:r>
                <a:endParaRPr lang="zh-CN" altLang="en-US" sz="2000" b="1" dirty="0">
                  <a:solidFill>
                    <a:schemeClr val="bg1">
                      <a:lumMod val="5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6832892" y="6062454"/>
                <a:ext cx="5261369" cy="430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71450" indent="-171450">
                  <a:buFont typeface="Arial" charset="0"/>
                  <a:buChar char="•"/>
                </a:pPr>
                <a:r>
                  <a:rPr lang="zh-CN" altLang="en-US" sz="1100" b="1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媒体指数：</a:t>
                </a:r>
                <a:r>
                  <a:rPr lang="zh-CN" altLang="en-US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产品发布会</a:t>
                </a:r>
                <a:r>
                  <a:rPr lang="en-US" altLang="zh-CN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[</a:t>
                </a:r>
                <a:r>
                  <a:rPr lang="zh-CN" altLang="en-US" sz="1100" b="1" dirty="0" smtClean="0">
                    <a:solidFill>
                      <a:srgbClr val="C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渠道数</a:t>
                </a:r>
                <a:r>
                  <a:rPr lang="en-US" altLang="zh-CN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]</a:t>
                </a:r>
                <a:r>
                  <a:rPr lang="zh-CN" altLang="en-US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，网站知名度和</a:t>
                </a:r>
                <a:r>
                  <a:rPr lang="zh-CN" altLang="en-US" sz="1100" dirty="0">
                    <a:latin typeface="Microsoft YaHei" charset="0"/>
                    <a:ea typeface="Microsoft YaHei" charset="0"/>
                    <a:cs typeface="Microsoft YaHei" charset="0"/>
                  </a:rPr>
                  <a:t>产品软文</a:t>
                </a:r>
                <a:r>
                  <a:rPr lang="zh-CN" altLang="en-US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篇数和用户浏览数</a:t>
                </a:r>
              </a:p>
              <a:p>
                <a:pPr marL="171450" indent="-171450">
                  <a:buFont typeface="Arial" charset="0"/>
                  <a:buChar char="•"/>
                </a:pPr>
                <a:r>
                  <a:rPr lang="zh-CN" altLang="en-US" sz="1100" b="1" dirty="0" smtClean="0">
                    <a:solidFill>
                      <a:srgbClr val="C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成长指数</a:t>
                </a:r>
                <a:r>
                  <a:rPr lang="zh-CN" altLang="en-US" sz="1100" b="1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：</a:t>
                </a:r>
                <a:r>
                  <a:rPr lang="zh-CN" altLang="en-US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产品随着产品发布时间</a:t>
                </a:r>
                <a:r>
                  <a:rPr lang="zh-CN" altLang="en-US" sz="1100" b="1" dirty="0" smtClean="0">
                    <a:solidFill>
                      <a:srgbClr val="C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衰减</a:t>
                </a:r>
                <a:r>
                  <a:rPr lang="zh-CN" altLang="en-US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 </a:t>
                </a:r>
                <a:r>
                  <a:rPr lang="en-US" altLang="zh-CN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[</a:t>
                </a:r>
                <a:r>
                  <a:rPr lang="zh-CN" altLang="en-US" sz="1100" b="1" dirty="0" smtClean="0">
                    <a:solidFill>
                      <a:srgbClr val="C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参考产品升级周期</a:t>
                </a:r>
                <a:r>
                  <a:rPr lang="en-US" altLang="zh-CN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]</a:t>
                </a:r>
                <a:r>
                  <a:rPr lang="zh-CN" altLang="en-US" sz="1100" dirty="0" smtClean="0">
                    <a:latin typeface="Microsoft YaHei" charset="0"/>
                    <a:ea typeface="Microsoft YaHei" charset="0"/>
                    <a:cs typeface="Microsoft YaHei" charset="0"/>
                  </a:rPr>
                  <a:t> 和市场</a:t>
                </a:r>
                <a:r>
                  <a:rPr lang="zh-CN" altLang="en-US" sz="1100" b="1" dirty="0" smtClean="0">
                    <a:solidFill>
                      <a:srgbClr val="C00000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销售周期</a:t>
                </a:r>
              </a:p>
            </p:txBody>
          </p:sp>
        </p:grpSp>
        <p:sp>
          <p:nvSpPr>
            <p:cNvPr id="30" name="椭圆 29"/>
            <p:cNvSpPr/>
            <p:nvPr/>
          </p:nvSpPr>
          <p:spPr>
            <a:xfrm>
              <a:off x="494803" y="1425827"/>
              <a:ext cx="218555" cy="215402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487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P spid="11" grpId="0" animBg="1"/>
      <p:bldP spid="12" grpId="0" animBg="1"/>
      <p:bldP spid="24" grpId="0"/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服务能力：</a:t>
            </a:r>
            <a:r>
              <a:rPr kumimoji="1" lang="zh-CN" altLang="en-US" sz="3600" dirty="0" smtClean="0">
                <a:solidFill>
                  <a:srgbClr val="C00000"/>
                </a:solidFill>
              </a:rPr>
              <a:t>产品指数</a:t>
            </a:r>
            <a:r>
              <a:rPr kumimoji="1"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[</a:t>
            </a:r>
            <a:r>
              <a:rPr kumimoji="1" lang="zh-CN" altLang="en-US" sz="2400" dirty="0" smtClean="0">
                <a:solidFill>
                  <a:schemeClr val="bg1">
                    <a:lumMod val="50000"/>
                  </a:schemeClr>
                </a:solidFill>
              </a:rPr>
              <a:t>重点指标剖析：</a:t>
            </a:r>
            <a:r>
              <a:rPr kumimoji="1" lang="zh-CN" altLang="en-US" sz="2400" dirty="0" smtClean="0">
                <a:solidFill>
                  <a:srgbClr val="C00000"/>
                </a:solidFill>
              </a:rPr>
              <a:t>差评监控</a:t>
            </a:r>
            <a:r>
              <a:rPr kumimoji="1" lang="en-US" altLang="zh-CN" sz="2400" dirty="0" smtClean="0">
                <a:solidFill>
                  <a:schemeClr val="bg1">
                    <a:lumMod val="50000"/>
                  </a:schemeClr>
                </a:solidFill>
              </a:rPr>
              <a:t>]</a:t>
            </a:r>
            <a:endParaRPr kumimoji="1" lang="zh-CN" alt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157288" y="1350615"/>
            <a:ext cx="206979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Clr>
                <a:srgbClr val="C00000"/>
              </a:buClr>
              <a:buFont typeface="Wingdings" charset="2"/>
              <a:buChar char="p"/>
            </a:pPr>
            <a:r>
              <a:rPr lang="zh-CN" altLang="en-US" sz="2000" b="1" dirty="0" smtClean="0">
                <a:solidFill>
                  <a:schemeClr val="bg1">
                    <a:lumMod val="5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产品差评监控</a:t>
            </a:r>
            <a:endParaRPr lang="zh-CN" altLang="en-US" sz="2000" b="1" dirty="0">
              <a:solidFill>
                <a:schemeClr val="bg1">
                  <a:lumMod val="50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4" name="组 3"/>
          <p:cNvGrpSpPr/>
          <p:nvPr/>
        </p:nvGrpSpPr>
        <p:grpSpPr>
          <a:xfrm>
            <a:off x="885821" y="2164581"/>
            <a:ext cx="6700838" cy="3121789"/>
            <a:chOff x="871539" y="1966119"/>
            <a:chExt cx="8329612" cy="3328987"/>
          </a:xfrm>
        </p:grpSpPr>
        <p:graphicFrame>
          <p:nvGraphicFramePr>
            <p:cNvPr id="8" name="图表 7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395132002"/>
                </p:ext>
              </p:extLst>
            </p:nvPr>
          </p:nvGraphicFramePr>
          <p:xfrm>
            <a:off x="871539" y="1966119"/>
            <a:ext cx="8329612" cy="332898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3" name="同心圆 2"/>
            <p:cNvSpPr/>
            <p:nvPr/>
          </p:nvSpPr>
          <p:spPr>
            <a:xfrm>
              <a:off x="5535906" y="1966119"/>
              <a:ext cx="606577" cy="534193"/>
            </a:xfrm>
            <a:prstGeom prst="donut">
              <a:avLst>
                <a:gd name="adj" fmla="val 13306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7030A0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8315325" y="1926862"/>
            <a:ext cx="245265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Rcgroups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差评：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2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Phantompilots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：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3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Yuneecpilots</a:t>
            </a: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：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7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飞兽：</a:t>
            </a: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3</a:t>
            </a:r>
            <a:endParaRPr kumimoji="1"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Forums.yuneec:2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" name="下箭头 9"/>
          <p:cNvSpPr/>
          <p:nvPr/>
        </p:nvSpPr>
        <p:spPr>
          <a:xfrm>
            <a:off x="9198403" y="3493312"/>
            <a:ext cx="528637" cy="232163"/>
          </a:xfrm>
          <a:prstGeom prst="downArrow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3" name="曲线连接符 12"/>
          <p:cNvCxnSpPr>
            <a:stCxn id="3" idx="0"/>
            <a:endCxn id="5" idx="0"/>
          </p:cNvCxnSpPr>
          <p:nvPr/>
        </p:nvCxnSpPr>
        <p:spPr>
          <a:xfrm rot="5400000" flipH="1" flipV="1">
            <a:off x="7093019" y="-284055"/>
            <a:ext cx="237719" cy="4659554"/>
          </a:xfrm>
          <a:prstGeom prst="curvedConnector3">
            <a:avLst>
              <a:gd name="adj1" fmla="val 196164"/>
            </a:avLst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8315325" y="4011165"/>
            <a:ext cx="167924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Top</a:t>
            </a:r>
            <a:r>
              <a:rPr lang="zh-CN" altLang="en-US" dirty="0" smtClean="0">
                <a:solidFill>
                  <a:srgbClr val="FF0000"/>
                </a:solidFill>
                <a:latin typeface="Microsoft YaHei" charset="0"/>
                <a:ea typeface="Microsoft YaHei" charset="0"/>
                <a:cs typeface="Microsoft YaHei" charset="0"/>
              </a:rPr>
              <a:t> 愤怒者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dirty="0" err="1" smtClean="0">
                <a:latin typeface="Microsoft YaHei" charset="0"/>
                <a:ea typeface="Microsoft YaHei" charset="0"/>
                <a:cs typeface="Microsoft YaHei" charset="0"/>
              </a:rPr>
              <a:t>Yuneec</a:t>
            </a: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xxx</a:t>
            </a:r>
            <a:endParaRPr lang="zh-CN" altLang="en-US" dirty="0" smtClean="0">
              <a:latin typeface="Microsoft YaHei" charset="0"/>
              <a:ea typeface="Microsoft YaHei" charset="0"/>
              <a:cs typeface="Microsoft YaHei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dirty="0" smtClean="0">
                <a:latin typeface="Microsoft YaHei" charset="0"/>
                <a:ea typeface="Microsoft YaHei" charset="0"/>
                <a:cs typeface="Microsoft YaHei" charset="0"/>
              </a:rPr>
              <a:t>水手</a:t>
            </a:r>
            <a:r>
              <a:rPr lang="en-US" altLang="zh-CN" dirty="0" smtClean="0">
                <a:latin typeface="Microsoft YaHei" charset="0"/>
                <a:ea typeface="Microsoft YaHei" charset="0"/>
                <a:cs typeface="Microsoft YaHei" charset="0"/>
              </a:rPr>
              <a:t>xxx</a:t>
            </a:r>
            <a:endParaRPr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13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JI-Poisson">
  <a:themeElements>
    <a:clrScheme name="Feathered">
      <a:dk1>
        <a:sysClr val="windowText" lastClr="000000"/>
      </a:dk1>
      <a:lt1>
        <a:sysClr val="window" lastClr="FFFFFF"/>
      </a:lt1>
      <a:dk2>
        <a:srgbClr val="121316"/>
      </a:dk2>
      <a:lt2>
        <a:srgbClr val="FEFCF7"/>
      </a:lt2>
      <a:accent1>
        <a:srgbClr val="606372"/>
      </a:accent1>
      <a:accent2>
        <a:srgbClr val="79A8A4"/>
      </a:accent2>
      <a:accent3>
        <a:srgbClr val="B2AD8F"/>
      </a:accent3>
      <a:accent4>
        <a:srgbClr val="AD8082"/>
      </a:accent4>
      <a:accent5>
        <a:srgbClr val="DEC18C"/>
      </a:accent5>
      <a:accent6>
        <a:srgbClr val="92A185"/>
      </a:accent6>
      <a:hlink>
        <a:srgbClr val="85C4D2"/>
      </a:hlink>
      <a:folHlink>
        <a:srgbClr val="8E8CA7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eathered" id="{EEC9B30E-2747-4D42-BCBE-A02BDEEEA114}" vid="{AACE42CE-5C67-4514-8A89-3472F564E146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基本">
    <a:dk1>
      <a:srgbClr val="000000"/>
    </a:dk1>
    <a:lt1>
      <a:srgbClr val="FFFFFF"/>
    </a:lt1>
    <a:dk2>
      <a:srgbClr val="D1282E"/>
    </a:dk2>
    <a:lt2>
      <a:srgbClr val="C8C8B1"/>
    </a:lt2>
    <a:accent1>
      <a:srgbClr val="7A7A7A"/>
    </a:accent1>
    <a:accent2>
      <a:srgbClr val="F5C201"/>
    </a:accent2>
    <a:accent3>
      <a:srgbClr val="526DB0"/>
    </a:accent3>
    <a:accent4>
      <a:srgbClr val="989AAC"/>
    </a:accent4>
    <a:accent5>
      <a:srgbClr val="DC5924"/>
    </a:accent5>
    <a:accent6>
      <a:srgbClr val="B4B392"/>
    </a:accent6>
    <a:hlink>
      <a:srgbClr val="CC9900"/>
    </a:hlink>
    <a:folHlink>
      <a:srgbClr val="969696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Feathered</Template>
  <TotalTime>2399</TotalTime>
  <Words>705</Words>
  <Application>Microsoft Macintosh PowerPoint</Application>
  <PresentationFormat>宽屏</PresentationFormat>
  <Paragraphs>196</Paragraphs>
  <Slides>15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7" baseType="lpstr">
      <vt:lpstr>Calibri</vt:lpstr>
      <vt:lpstr>Corbel</vt:lpstr>
      <vt:lpstr>Garamond</vt:lpstr>
      <vt:lpstr>Microsoft YaHei</vt:lpstr>
      <vt:lpstr>Trebuchet MS</vt:lpstr>
      <vt:lpstr>Wingdings</vt:lpstr>
      <vt:lpstr>Yuanti SC</vt:lpstr>
      <vt:lpstr>方正姚体</vt:lpstr>
      <vt:lpstr>宋体</vt:lpstr>
      <vt:lpstr>微软雅黑</vt:lpstr>
      <vt:lpstr>Arial</vt:lpstr>
      <vt:lpstr>DJI-Poisson</vt:lpstr>
      <vt:lpstr>DJI舆情服务体系 讨论稿</vt:lpstr>
      <vt:lpstr>汇报项目概要 [Project Overview]</vt:lpstr>
      <vt:lpstr>项目目标</vt:lpstr>
      <vt:lpstr>汇报项目概要 [Project Overview]</vt:lpstr>
      <vt:lpstr>舆情业务体系架构</vt:lpstr>
      <vt:lpstr>服务能力：渠道热度[量化搜索，评价热点词条和评价热度]</vt:lpstr>
      <vt:lpstr>服务能力：搜索热度 [量化搜索热度和行业对标]</vt:lpstr>
      <vt:lpstr>服务能力：产品指数[建五大指数量化排名和优化运营策略]</vt:lpstr>
      <vt:lpstr>服务能力：产品指数[重点指标剖析：差评监控]</vt:lpstr>
      <vt:lpstr>服务能力：用户指数[量化分群，偏好,情绪和运营策略]</vt:lpstr>
      <vt:lpstr>研发计划：项目里程碑[依据数据产品研发方法论]</vt:lpstr>
      <vt:lpstr>执行项目计划</vt:lpstr>
      <vt:lpstr>汇报项目概要 [Project Overview]</vt:lpstr>
      <vt:lpstr>团队与协作：虚拟团队模式[事件驱动，整合资源]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steve胜平</dc:creator>
  <cp:lastModifiedBy>Microsoft Office 用户</cp:lastModifiedBy>
  <cp:revision>379</cp:revision>
  <dcterms:created xsi:type="dcterms:W3CDTF">2016-05-25T07:36:00Z</dcterms:created>
  <dcterms:modified xsi:type="dcterms:W3CDTF">2016-06-07T06:33:48Z</dcterms:modified>
</cp:coreProperties>
</file>